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handoutMasterIdLst>
    <p:handoutMasterId r:id="rId25"/>
  </p:handoutMasterIdLst>
  <p:sldIdLst>
    <p:sldId id="265" r:id="rId5"/>
    <p:sldId id="291" r:id="rId6"/>
    <p:sldId id="294" r:id="rId7"/>
    <p:sldId id="295" r:id="rId8"/>
    <p:sldId id="296" r:id="rId9"/>
    <p:sldId id="266" r:id="rId10"/>
    <p:sldId id="267" r:id="rId11"/>
    <p:sldId id="275" r:id="rId12"/>
    <p:sldId id="268" r:id="rId13"/>
    <p:sldId id="277" r:id="rId14"/>
    <p:sldId id="278" r:id="rId15"/>
    <p:sldId id="284" r:id="rId16"/>
    <p:sldId id="297" r:id="rId17"/>
    <p:sldId id="283" r:id="rId18"/>
    <p:sldId id="308" r:id="rId19"/>
    <p:sldId id="290" r:id="rId20"/>
    <p:sldId id="305" r:id="rId21"/>
    <p:sldId id="282" r:id="rId22"/>
    <p:sldId id="281" r:id="rId23"/>
  </p:sldIdLst>
  <p:sldSz cx="12192000" cy="6858000"/>
  <p:notesSz cx="6858000" cy="9144000"/>
  <p:defaultTextStyle>
    <a:defPPr>
      <a:defRPr lang="fi-FI"/>
    </a:defPPr>
    <a:lvl1pPr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28" autoAdjust="0"/>
    <p:restoredTop sz="89660" autoAdjust="0"/>
  </p:normalViewPr>
  <p:slideViewPr>
    <p:cSldViewPr snapToGrid="0" snapToObjects="1">
      <p:cViewPr varScale="1">
        <p:scale>
          <a:sx n="62" d="100"/>
          <a:sy n="62" d="100"/>
        </p:scale>
        <p:origin x="1112" y="28"/>
      </p:cViewPr>
      <p:guideLst>
        <p:guide orient="horz" pos="2160"/>
        <p:guide pos="3840"/>
      </p:guideLst>
    </p:cSldViewPr>
  </p:slideViewPr>
  <p:outlineViewPr>
    <p:cViewPr>
      <p:scale>
        <a:sx n="33" d="100"/>
        <a:sy n="33" d="100"/>
      </p:scale>
      <p:origin x="0" y="-4156"/>
    </p:cViewPr>
  </p:outlineViewPr>
  <p:notesTextViewPr>
    <p:cViewPr>
      <p:scale>
        <a:sx n="100" d="100"/>
        <a:sy n="100" d="100"/>
      </p:scale>
      <p:origin x="0" y="0"/>
    </p:cViewPr>
  </p:notesTextViewPr>
  <p:sorterViewPr>
    <p:cViewPr>
      <p:scale>
        <a:sx n="100" d="100"/>
        <a:sy n="100" d="100"/>
      </p:scale>
      <p:origin x="0" y="-2628"/>
    </p:cViewPr>
  </p:sorter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i-FI"/>
          </a:p>
        </p:txBody>
      </p:sp>
      <p:sp>
        <p:nvSpPr>
          <p:cNvPr id="3" name="Päiväyksen paikkamerkki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ＭＳ Ｐゴシック" charset="-128"/>
              </a:defRPr>
            </a:lvl1pPr>
          </a:lstStyle>
          <a:p>
            <a:pPr>
              <a:defRPr/>
            </a:pPr>
            <a:fld id="{A9FC3856-262A-4542-AB8E-3DA80C0CEC7C}" type="datetime1">
              <a:rPr lang="fi-FI"/>
              <a:pPr>
                <a:defRPr/>
              </a:pPr>
              <a:t>15.2.2022</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ea typeface="ＭＳ Ｐゴシック" charset="-128"/>
              </a:defRPr>
            </a:lvl1pPr>
          </a:lstStyle>
          <a:p>
            <a:pPr>
              <a:defRPr/>
            </a:pPr>
            <a:fld id="{025BD01C-D3E4-4A7A-96FE-8980721C124F}" type="slidenum">
              <a:rPr lang="fi-FI"/>
              <a:pPr>
                <a:defRPr/>
              </a:pPr>
              <a:t>‹#›</a:t>
            </a:fld>
            <a:endParaRPr lang="fi-FI"/>
          </a:p>
        </p:txBody>
      </p:sp>
    </p:spTree>
    <p:extLst>
      <p:ext uri="{BB962C8B-B14F-4D97-AF65-F5344CB8AC3E}">
        <p14:creationId xmlns:p14="http://schemas.microsoft.com/office/powerpoint/2010/main" val="1737733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i-FI"/>
          </a:p>
        </p:txBody>
      </p:sp>
      <p:sp>
        <p:nvSpPr>
          <p:cNvPr id="3" name="Päiväyksen paikkamerkki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ＭＳ Ｐゴシック" charset="-128"/>
              </a:defRPr>
            </a:lvl1pPr>
          </a:lstStyle>
          <a:p>
            <a:pPr>
              <a:defRPr/>
            </a:pPr>
            <a:fld id="{7CD66557-7D57-4366-A40F-101ADC175AA4}" type="datetime1">
              <a:rPr lang="fi-FI"/>
              <a:pPr>
                <a:defRPr/>
              </a:pPr>
              <a:t>15.2.2022</a:t>
            </a:fld>
            <a:endParaRPr lang="fi-FI"/>
          </a:p>
        </p:txBody>
      </p:sp>
      <p:sp>
        <p:nvSpPr>
          <p:cNvPr id="4" name="Dian kuvan paikkamerkki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i-FI" noProof="0" smtClean="0"/>
              <a:t>Muokkaa tekstin perustyylejä osoittamalla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ea typeface="ＭＳ Ｐゴシック" charset="-128"/>
              </a:defRPr>
            </a:lvl1pPr>
          </a:lstStyle>
          <a:p>
            <a:pPr>
              <a:defRPr/>
            </a:pPr>
            <a:fld id="{63386EB7-97B4-47D2-A17B-17367996546D}" type="slidenum">
              <a:rPr lang="fi-FI"/>
              <a:pPr>
                <a:defRPr/>
              </a:pPr>
              <a:t>‹#›</a:t>
            </a:fld>
            <a:endParaRPr lang="fi-FI"/>
          </a:p>
        </p:txBody>
      </p:sp>
    </p:spTree>
    <p:extLst>
      <p:ext uri="{BB962C8B-B14F-4D97-AF65-F5344CB8AC3E}">
        <p14:creationId xmlns:p14="http://schemas.microsoft.com/office/powerpoint/2010/main" val="307745564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4" name="Puolivapaa piirto 3"/>
          <p:cNvSpPr/>
          <p:nvPr/>
        </p:nvSpPr>
        <p:spPr>
          <a:xfrm>
            <a:off x="336551" y="252413"/>
            <a:ext cx="11527367" cy="5592762"/>
          </a:xfrm>
          <a:custGeom>
            <a:avLst/>
            <a:gdLst>
              <a:gd name="connsiteX0" fmla="*/ 0 w 8646027"/>
              <a:gd name="connsiteY0" fmla="*/ 0 h 5593397"/>
              <a:gd name="connsiteX1" fmla="*/ 8106738 w 8646027"/>
              <a:gd name="connsiteY1" fmla="*/ 0 h 5593397"/>
              <a:gd name="connsiteX2" fmla="*/ 8646027 w 8646027"/>
              <a:gd name="connsiteY2" fmla="*/ 817697 h 5593397"/>
              <a:gd name="connsiteX3" fmla="*/ 8646027 w 8646027"/>
              <a:gd name="connsiteY3" fmla="*/ 5593397 h 5593397"/>
              <a:gd name="connsiteX4" fmla="*/ 0 w 8646027"/>
              <a:gd name="connsiteY4" fmla="*/ 5584698 h 5593397"/>
              <a:gd name="connsiteX5" fmla="*/ 0 w 8646027"/>
              <a:gd name="connsiteY5" fmla="*/ 0 h 5593397"/>
              <a:gd name="connsiteX0" fmla="*/ 0 w 8646027"/>
              <a:gd name="connsiteY0" fmla="*/ 0 h 5593397"/>
              <a:gd name="connsiteX1" fmla="*/ 8247665 w 8646027"/>
              <a:gd name="connsiteY1" fmla="*/ 0 h 5593397"/>
              <a:gd name="connsiteX2" fmla="*/ 8646027 w 8646027"/>
              <a:gd name="connsiteY2" fmla="*/ 817697 h 5593397"/>
              <a:gd name="connsiteX3" fmla="*/ 8646027 w 8646027"/>
              <a:gd name="connsiteY3" fmla="*/ 5593397 h 5593397"/>
              <a:gd name="connsiteX4" fmla="*/ 0 w 8646027"/>
              <a:gd name="connsiteY4" fmla="*/ 5584698 h 5593397"/>
              <a:gd name="connsiteX5" fmla="*/ 0 w 8646027"/>
              <a:gd name="connsiteY5" fmla="*/ 0 h 5593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6027" h="5593397">
                <a:moveTo>
                  <a:pt x="0" y="0"/>
                </a:moveTo>
                <a:lnTo>
                  <a:pt x="8247665" y="0"/>
                </a:lnTo>
                <a:lnTo>
                  <a:pt x="8646027" y="817697"/>
                </a:lnTo>
                <a:lnTo>
                  <a:pt x="8646027" y="5593397"/>
                </a:lnTo>
                <a:lnTo>
                  <a:pt x="0" y="5584698"/>
                </a:lnTo>
                <a:lnTo>
                  <a:pt x="0" y="0"/>
                </a:lnTo>
                <a:close/>
              </a:path>
            </a:pathLst>
          </a:cu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i-FI" sz="1800" dirty="0"/>
          </a:p>
        </p:txBody>
      </p:sp>
      <p:sp>
        <p:nvSpPr>
          <p:cNvPr id="2" name="Otsikko 1"/>
          <p:cNvSpPr>
            <a:spLocks noGrp="1"/>
          </p:cNvSpPr>
          <p:nvPr>
            <p:ph type="ctrTitle"/>
          </p:nvPr>
        </p:nvSpPr>
        <p:spPr>
          <a:xfrm>
            <a:off x="609600" y="2461747"/>
            <a:ext cx="10972800" cy="1470025"/>
          </a:xfrm>
        </p:spPr>
        <p:txBody>
          <a:bodyPr/>
          <a:lstStyle/>
          <a:p>
            <a:r>
              <a:rPr lang="fi-FI" smtClean="0"/>
              <a:t>Muokkaa perustyyl. napsautt.</a:t>
            </a:r>
            <a:endParaRPr lang="fi-FI" dirty="0"/>
          </a:p>
        </p:txBody>
      </p:sp>
      <p:sp>
        <p:nvSpPr>
          <p:cNvPr id="3" name="Alaotsikko 2"/>
          <p:cNvSpPr>
            <a:spLocks noGrp="1"/>
          </p:cNvSpPr>
          <p:nvPr>
            <p:ph type="subTitle" idx="1"/>
          </p:nvPr>
        </p:nvSpPr>
        <p:spPr>
          <a:xfrm>
            <a:off x="609600" y="4086226"/>
            <a:ext cx="10972800" cy="1524569"/>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6" name="Päiväyksen paikkamerkki 3"/>
          <p:cNvSpPr>
            <a:spLocks noGrp="1"/>
          </p:cNvSpPr>
          <p:nvPr>
            <p:ph type="dt" sz="half" idx="10"/>
          </p:nvPr>
        </p:nvSpPr>
        <p:spPr/>
        <p:txBody>
          <a:bodyPr/>
          <a:lstStyle>
            <a:lvl1pPr>
              <a:defRPr/>
            </a:lvl1pPr>
          </a:lstStyle>
          <a:p>
            <a:pPr>
              <a:defRPr/>
            </a:pPr>
            <a:fld id="{7ECFD085-3950-44B3-9298-75048E14E059}" type="datetime1">
              <a:rPr lang="fi-FI"/>
              <a:pPr>
                <a:defRPr/>
              </a:pPr>
              <a:t>15.2.2022</a:t>
            </a:fld>
            <a:endParaRPr lang="fi-FI"/>
          </a:p>
        </p:txBody>
      </p:sp>
      <p:sp>
        <p:nvSpPr>
          <p:cNvPr id="7" name="Alatunnisteen paikkamerkki 4"/>
          <p:cNvSpPr>
            <a:spLocks noGrp="1"/>
          </p:cNvSpPr>
          <p:nvPr>
            <p:ph type="ftr" sz="quarter" idx="11"/>
          </p:nvPr>
        </p:nvSpPr>
        <p:spPr/>
        <p:txBody>
          <a:bodyPr/>
          <a:lstStyle>
            <a:lvl1pPr>
              <a:defRPr/>
            </a:lvl1pPr>
          </a:lstStyle>
          <a:p>
            <a:pPr>
              <a:defRPr/>
            </a:pPr>
            <a:endParaRPr lang="fi-FI"/>
          </a:p>
        </p:txBody>
      </p:sp>
      <p:sp>
        <p:nvSpPr>
          <p:cNvPr id="8" name="Dian numeron paikkamerkki 5"/>
          <p:cNvSpPr>
            <a:spLocks noGrp="1"/>
          </p:cNvSpPr>
          <p:nvPr>
            <p:ph type="sldNum" sz="quarter" idx="12"/>
          </p:nvPr>
        </p:nvSpPr>
        <p:spPr/>
        <p:txBody>
          <a:bodyPr/>
          <a:lstStyle>
            <a:lvl1pPr>
              <a:defRPr/>
            </a:lvl1pPr>
          </a:lstStyle>
          <a:p>
            <a:pPr>
              <a:defRPr/>
            </a:pPr>
            <a:fld id="{1896BE3C-E73E-41A7-A440-A9968FCD001D}" type="slidenum">
              <a:rPr lang="fi-FI"/>
              <a:pPr>
                <a:defRPr/>
              </a:pPr>
              <a:t>‹#›</a:t>
            </a:fld>
            <a:endParaRPr lang="fi-FI"/>
          </a:p>
        </p:txBody>
      </p:sp>
      <p:pic>
        <p:nvPicPr>
          <p:cNvPr id="9" name="Kuva 10" descr="kulma.png"/>
          <p:cNvPicPr>
            <a:picLocks noChangeAspect="1"/>
          </p:cNvPicPr>
          <p:nvPr userDrawn="1"/>
        </p:nvPicPr>
        <p:blipFill>
          <a:blip r:embed="rId2"/>
          <a:srcRect/>
          <a:stretch>
            <a:fillRect/>
          </a:stretch>
        </p:blipFill>
        <p:spPr bwMode="auto">
          <a:xfrm>
            <a:off x="11324168" y="255588"/>
            <a:ext cx="539750" cy="81280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mtClean="0"/>
              <a:t>Muokkaa perustyyl. napsautt.</a:t>
            </a:r>
            <a:endParaRPr lang="fi-FI"/>
          </a:p>
        </p:txBody>
      </p:sp>
      <p:sp>
        <p:nvSpPr>
          <p:cNvPr id="3" name="Sisällön paikkamerkki 2"/>
          <p:cNvSpPr>
            <a:spLocks noGrp="1"/>
          </p:cNvSpPr>
          <p:nvPr>
            <p:ph idx="1"/>
          </p:nvPr>
        </p:nvSpPr>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yksen paikkamerkki 3"/>
          <p:cNvSpPr>
            <a:spLocks noGrp="1"/>
          </p:cNvSpPr>
          <p:nvPr>
            <p:ph type="dt" sz="half" idx="10"/>
          </p:nvPr>
        </p:nvSpPr>
        <p:spPr/>
        <p:txBody>
          <a:bodyPr/>
          <a:lstStyle>
            <a:lvl1pPr>
              <a:defRPr/>
            </a:lvl1pPr>
          </a:lstStyle>
          <a:p>
            <a:pPr>
              <a:defRPr/>
            </a:pPr>
            <a:fld id="{1CE569D2-3F51-46EF-9F78-5E2375A9659F}" type="datetime1">
              <a:rPr lang="fi-FI"/>
              <a:pPr>
                <a:defRPr/>
              </a:pPr>
              <a:t>15.2.2022</a:t>
            </a:fld>
            <a:endParaRPr lang="fi-FI"/>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560D86EA-E052-41D6-954E-0933E7244FFC}" type="slidenum">
              <a:rPr lang="fi-FI"/>
              <a:pPr>
                <a:defRPr/>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609600" y="4406901"/>
            <a:ext cx="10972800" cy="1431925"/>
          </a:xfrm>
        </p:spPr>
        <p:txBody>
          <a:bodyPr anchor="t"/>
          <a:lstStyle>
            <a:lvl1pPr algn="l">
              <a:defRPr sz="4000" b="0" cap="none"/>
            </a:lvl1pPr>
          </a:lstStyle>
          <a:p>
            <a:r>
              <a:rPr lang="fi-FI" smtClean="0"/>
              <a:t>Muokkaa perustyyl. napsautt.</a:t>
            </a:r>
            <a:endParaRPr lang="fi-FI" dirty="0"/>
          </a:p>
        </p:txBody>
      </p:sp>
      <p:sp>
        <p:nvSpPr>
          <p:cNvPr id="3" name="Tekstin paikkamerkki 2"/>
          <p:cNvSpPr>
            <a:spLocks noGrp="1"/>
          </p:cNvSpPr>
          <p:nvPr>
            <p:ph type="body" idx="1"/>
          </p:nvPr>
        </p:nvSpPr>
        <p:spPr>
          <a:xfrm>
            <a:off x="609600" y="2967607"/>
            <a:ext cx="10972800" cy="1248463"/>
          </a:xfrm>
        </p:spPr>
        <p:txBody>
          <a:bodyPr anchor="b"/>
          <a:lstStyle>
            <a:lvl1pPr marL="0" indent="0">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Päiväyksen paikkamerkki 3"/>
          <p:cNvSpPr>
            <a:spLocks noGrp="1"/>
          </p:cNvSpPr>
          <p:nvPr>
            <p:ph type="dt" sz="half" idx="10"/>
          </p:nvPr>
        </p:nvSpPr>
        <p:spPr/>
        <p:txBody>
          <a:bodyPr/>
          <a:lstStyle>
            <a:lvl1pPr>
              <a:defRPr/>
            </a:lvl1pPr>
          </a:lstStyle>
          <a:p>
            <a:pPr>
              <a:defRPr/>
            </a:pPr>
            <a:fld id="{7E6F6FB3-2119-4F8E-B733-4C45D4A84C55}" type="datetime1">
              <a:rPr lang="fi-FI"/>
              <a:pPr>
                <a:defRPr/>
              </a:pPr>
              <a:t>15.2.2022</a:t>
            </a:fld>
            <a:endParaRPr lang="fi-FI"/>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C71D00B9-966F-4031-A3D5-7BABE0FFBE68}" type="slidenum">
              <a:rPr lang="fi-FI"/>
              <a:pPr>
                <a:defRPr/>
              </a:pPr>
              <a:t>‹#›</a:t>
            </a:fld>
            <a:endParaRPr lang="fi-FI"/>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609600" y="1600200"/>
            <a:ext cx="5384800" cy="4238625"/>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97600" y="1600200"/>
            <a:ext cx="5384800" cy="4238625"/>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yksen paikkamerkki 3"/>
          <p:cNvSpPr>
            <a:spLocks noGrp="1"/>
          </p:cNvSpPr>
          <p:nvPr>
            <p:ph type="dt" sz="half" idx="10"/>
          </p:nvPr>
        </p:nvSpPr>
        <p:spPr/>
        <p:txBody>
          <a:bodyPr/>
          <a:lstStyle>
            <a:lvl1pPr>
              <a:defRPr/>
            </a:lvl1pPr>
          </a:lstStyle>
          <a:p>
            <a:pPr>
              <a:defRPr/>
            </a:pPr>
            <a:fld id="{ACBEFA96-6503-4677-A7D5-A1377877092B}" type="datetime1">
              <a:rPr lang="fi-FI"/>
              <a:pPr>
                <a:defRPr/>
              </a:pPr>
              <a:t>15.2.2022</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09E7AAEF-1B77-4282-82CC-B29BEAA6CDCC}" type="slidenum">
              <a:rPr lang="fi-FI"/>
              <a:pPr>
                <a:defRPr/>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609600" y="1535113"/>
            <a:ext cx="5386917"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609600" y="2174875"/>
            <a:ext cx="5386917" cy="366395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Tekstin paikkamerkki 4"/>
          <p:cNvSpPr>
            <a:spLocks noGrp="1"/>
          </p:cNvSpPr>
          <p:nvPr>
            <p:ph type="body" sz="quarter" idx="3"/>
          </p:nvPr>
        </p:nvSpPr>
        <p:spPr>
          <a:xfrm>
            <a:off x="6193368" y="1535113"/>
            <a:ext cx="5389033"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93368" y="2174875"/>
            <a:ext cx="5389033" cy="366395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7" name="Päiväyksen paikkamerkki 3"/>
          <p:cNvSpPr>
            <a:spLocks noGrp="1"/>
          </p:cNvSpPr>
          <p:nvPr>
            <p:ph type="dt" sz="half" idx="10"/>
          </p:nvPr>
        </p:nvSpPr>
        <p:spPr/>
        <p:txBody>
          <a:bodyPr/>
          <a:lstStyle>
            <a:lvl1pPr>
              <a:defRPr/>
            </a:lvl1pPr>
          </a:lstStyle>
          <a:p>
            <a:pPr>
              <a:defRPr/>
            </a:pPr>
            <a:fld id="{86FEDBEE-AB64-4503-B646-860E9C594B89}" type="datetime1">
              <a:rPr lang="fi-FI"/>
              <a:pPr>
                <a:defRPr/>
              </a:pPr>
              <a:t>15.2.2022</a:t>
            </a:fld>
            <a:endParaRPr lang="fi-FI"/>
          </a:p>
        </p:txBody>
      </p:sp>
      <p:sp>
        <p:nvSpPr>
          <p:cNvPr id="8" name="Alatunnisteen paikkamerkki 4"/>
          <p:cNvSpPr>
            <a:spLocks noGrp="1"/>
          </p:cNvSpPr>
          <p:nvPr>
            <p:ph type="ftr" sz="quarter" idx="11"/>
          </p:nvPr>
        </p:nvSpPr>
        <p:spPr/>
        <p:txBody>
          <a:bodyPr/>
          <a:lstStyle>
            <a:lvl1pPr>
              <a:defRPr/>
            </a:lvl1pPr>
          </a:lstStyle>
          <a:p>
            <a:pPr>
              <a:defRPr/>
            </a:pPr>
            <a:endParaRPr lang="fi-FI"/>
          </a:p>
        </p:txBody>
      </p:sp>
      <p:sp>
        <p:nvSpPr>
          <p:cNvPr id="9" name="Dian numeron paikkamerkki 5"/>
          <p:cNvSpPr>
            <a:spLocks noGrp="1"/>
          </p:cNvSpPr>
          <p:nvPr>
            <p:ph type="sldNum" sz="quarter" idx="12"/>
          </p:nvPr>
        </p:nvSpPr>
        <p:spPr/>
        <p:txBody>
          <a:bodyPr/>
          <a:lstStyle>
            <a:lvl1pPr>
              <a:defRPr/>
            </a:lvl1pPr>
          </a:lstStyle>
          <a:p>
            <a:pPr>
              <a:defRPr/>
            </a:pPr>
            <a:fld id="{54AFD21D-392D-4682-863E-35D6CE4ABD10}" type="slidenum">
              <a:rPr lang="fi-FI"/>
              <a:pPr>
                <a:defRPr/>
              </a:pPr>
              <a:t>‹#›</a:t>
            </a:fld>
            <a:endParaRPr lang="fi-FI"/>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dirty="0"/>
          </a:p>
        </p:txBody>
      </p:sp>
      <p:sp>
        <p:nvSpPr>
          <p:cNvPr id="3" name="Päiväyksen paikkamerkki 3"/>
          <p:cNvSpPr>
            <a:spLocks noGrp="1"/>
          </p:cNvSpPr>
          <p:nvPr>
            <p:ph type="dt" sz="half" idx="10"/>
          </p:nvPr>
        </p:nvSpPr>
        <p:spPr/>
        <p:txBody>
          <a:bodyPr/>
          <a:lstStyle>
            <a:lvl1pPr>
              <a:defRPr/>
            </a:lvl1pPr>
          </a:lstStyle>
          <a:p>
            <a:pPr>
              <a:defRPr/>
            </a:pPr>
            <a:fld id="{66A39020-80D5-4431-A581-FD467C544843}" type="datetime1">
              <a:rPr lang="fi-FI"/>
              <a:pPr>
                <a:defRPr/>
              </a:pPr>
              <a:t>15.2.2022</a:t>
            </a:fld>
            <a:endParaRPr lang="fi-FI"/>
          </a:p>
        </p:txBody>
      </p:sp>
      <p:sp>
        <p:nvSpPr>
          <p:cNvPr id="4" name="Alatunnisteen paikkamerkki 4"/>
          <p:cNvSpPr>
            <a:spLocks noGrp="1"/>
          </p:cNvSpPr>
          <p:nvPr>
            <p:ph type="ftr" sz="quarter" idx="11"/>
          </p:nvPr>
        </p:nvSpPr>
        <p:spPr/>
        <p:txBody>
          <a:bodyPr/>
          <a:lstStyle>
            <a:lvl1pPr>
              <a:defRPr/>
            </a:lvl1pPr>
          </a:lstStyle>
          <a:p>
            <a:pPr>
              <a:defRPr/>
            </a:pPr>
            <a:endParaRPr lang="fi-FI"/>
          </a:p>
        </p:txBody>
      </p:sp>
      <p:sp>
        <p:nvSpPr>
          <p:cNvPr id="5" name="Dian numeron paikkamerkki 5"/>
          <p:cNvSpPr>
            <a:spLocks noGrp="1"/>
          </p:cNvSpPr>
          <p:nvPr>
            <p:ph type="sldNum" sz="quarter" idx="12"/>
          </p:nvPr>
        </p:nvSpPr>
        <p:spPr/>
        <p:txBody>
          <a:bodyPr/>
          <a:lstStyle>
            <a:lvl1pPr>
              <a:defRPr/>
            </a:lvl1pPr>
          </a:lstStyle>
          <a:p>
            <a:pPr>
              <a:defRPr/>
            </a:pPr>
            <a:fld id="{AC14B404-2E9C-4FB6-94FA-A592B482554B}" type="slidenum">
              <a:rPr lang="fi-FI"/>
              <a:pPr>
                <a:defRPr/>
              </a:pPr>
              <a:t>‹#›</a:t>
            </a:fld>
            <a:endParaRPr lang="fi-FI"/>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yksen paikkamerkki 3"/>
          <p:cNvSpPr>
            <a:spLocks noGrp="1"/>
          </p:cNvSpPr>
          <p:nvPr>
            <p:ph type="dt" sz="half" idx="10"/>
          </p:nvPr>
        </p:nvSpPr>
        <p:spPr/>
        <p:txBody>
          <a:bodyPr/>
          <a:lstStyle>
            <a:lvl1pPr>
              <a:defRPr/>
            </a:lvl1pPr>
          </a:lstStyle>
          <a:p>
            <a:pPr>
              <a:defRPr/>
            </a:pPr>
            <a:fld id="{1A0D5004-6756-4AB2-A24A-A025F9F255B7}" type="datetime1">
              <a:rPr lang="fi-FI"/>
              <a:pPr>
                <a:defRPr/>
              </a:pPr>
              <a:t>15.2.2022</a:t>
            </a:fld>
            <a:endParaRPr lang="fi-FI"/>
          </a:p>
        </p:txBody>
      </p:sp>
      <p:sp>
        <p:nvSpPr>
          <p:cNvPr id="3" name="Alatunnisteen paikkamerkki 4"/>
          <p:cNvSpPr>
            <a:spLocks noGrp="1"/>
          </p:cNvSpPr>
          <p:nvPr>
            <p:ph type="ftr" sz="quarter" idx="11"/>
          </p:nvPr>
        </p:nvSpPr>
        <p:spPr/>
        <p:txBody>
          <a:bodyPr/>
          <a:lstStyle>
            <a:lvl1pPr>
              <a:defRPr/>
            </a:lvl1pPr>
          </a:lstStyle>
          <a:p>
            <a:pPr>
              <a:defRPr/>
            </a:pPr>
            <a:endParaRPr lang="fi-FI"/>
          </a:p>
        </p:txBody>
      </p:sp>
      <p:sp>
        <p:nvSpPr>
          <p:cNvPr id="4" name="Dian numeron paikkamerkki 5"/>
          <p:cNvSpPr>
            <a:spLocks noGrp="1"/>
          </p:cNvSpPr>
          <p:nvPr>
            <p:ph type="sldNum" sz="quarter" idx="12"/>
          </p:nvPr>
        </p:nvSpPr>
        <p:spPr/>
        <p:txBody>
          <a:bodyPr/>
          <a:lstStyle>
            <a:lvl1pPr>
              <a:defRPr/>
            </a:lvl1pPr>
          </a:lstStyle>
          <a:p>
            <a:pPr>
              <a:defRPr/>
            </a:pPr>
            <a:fld id="{A46B687E-609C-40D2-B10B-5E45C86034A4}" type="slidenum">
              <a:rPr lang="fi-FI"/>
              <a:pPr>
                <a:defRPr/>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609600" y="4539630"/>
            <a:ext cx="10972800" cy="566738"/>
          </a:xfrm>
        </p:spPr>
        <p:txBody>
          <a:bodyPr/>
          <a:lstStyle>
            <a:lvl1pPr algn="l">
              <a:defRPr sz="2000" b="0"/>
            </a:lvl1pPr>
          </a:lstStyle>
          <a:p>
            <a:r>
              <a:rPr lang="fi-FI" smtClean="0"/>
              <a:t>Muokkaa perustyyl. napsautt.</a:t>
            </a:r>
            <a:endParaRPr lang="fi-FI" dirty="0"/>
          </a:p>
        </p:txBody>
      </p:sp>
      <p:sp>
        <p:nvSpPr>
          <p:cNvPr id="3" name="Kuvan paikkamerkki 2"/>
          <p:cNvSpPr>
            <a:spLocks noGrp="1"/>
          </p:cNvSpPr>
          <p:nvPr>
            <p:ph type="pic" idx="1"/>
          </p:nvPr>
        </p:nvSpPr>
        <p:spPr>
          <a:xfrm>
            <a:off x="609600" y="612776"/>
            <a:ext cx="10972800" cy="382366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smtClean="0"/>
              <a:t>Lisää kuva napsauttamalla kuvaketta</a:t>
            </a:r>
            <a:endParaRPr lang="fi-FI" noProof="0" dirty="0" smtClean="0"/>
          </a:p>
        </p:txBody>
      </p:sp>
      <p:sp>
        <p:nvSpPr>
          <p:cNvPr id="4" name="Tekstin paikkamerkki 3"/>
          <p:cNvSpPr>
            <a:spLocks noGrp="1"/>
          </p:cNvSpPr>
          <p:nvPr>
            <p:ph type="body" sz="half" idx="2"/>
          </p:nvPr>
        </p:nvSpPr>
        <p:spPr>
          <a:xfrm>
            <a:off x="609600" y="5202057"/>
            <a:ext cx="10972800" cy="6367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Päiväyksen paikkamerkki 3"/>
          <p:cNvSpPr>
            <a:spLocks noGrp="1"/>
          </p:cNvSpPr>
          <p:nvPr>
            <p:ph type="dt" sz="half" idx="10"/>
          </p:nvPr>
        </p:nvSpPr>
        <p:spPr/>
        <p:txBody>
          <a:bodyPr/>
          <a:lstStyle>
            <a:lvl1pPr>
              <a:defRPr/>
            </a:lvl1pPr>
          </a:lstStyle>
          <a:p>
            <a:pPr>
              <a:defRPr/>
            </a:pPr>
            <a:fld id="{34388E70-53B9-4672-9BC2-11264FD622AB}" type="datetime1">
              <a:rPr lang="fi-FI"/>
              <a:pPr>
                <a:defRPr/>
              </a:pPr>
              <a:t>15.2.2022</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FB99317F-A6DF-4A53-A8A8-49A809FE251E}" type="slidenum">
              <a:rPr lang="fi-FI"/>
              <a:pPr>
                <a:defRPr/>
              </a:pPr>
              <a:t>‹#›</a:t>
            </a:fld>
            <a:endParaRPr lang="fi-FI"/>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opetusdia">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609600" y="1439863"/>
            <a:ext cx="10972800" cy="3302466"/>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6" name="Päiväyksen paikkamerkki 3"/>
          <p:cNvSpPr>
            <a:spLocks noGrp="1"/>
          </p:cNvSpPr>
          <p:nvPr>
            <p:ph type="dt" sz="half" idx="10"/>
          </p:nvPr>
        </p:nvSpPr>
        <p:spPr/>
        <p:txBody>
          <a:bodyPr/>
          <a:lstStyle>
            <a:lvl1pPr>
              <a:defRPr/>
            </a:lvl1pPr>
          </a:lstStyle>
          <a:p>
            <a:pPr>
              <a:defRPr/>
            </a:pPr>
            <a:fld id="{7ECFD085-3950-44B3-9298-75048E14E059}" type="datetime1">
              <a:rPr lang="fi-FI"/>
              <a:pPr>
                <a:defRPr/>
              </a:pPr>
              <a:t>15.2.2022</a:t>
            </a:fld>
            <a:endParaRPr lang="fi-FI"/>
          </a:p>
        </p:txBody>
      </p:sp>
      <p:sp>
        <p:nvSpPr>
          <p:cNvPr id="7" name="Alatunnisteen paikkamerkki 4"/>
          <p:cNvSpPr>
            <a:spLocks noGrp="1"/>
          </p:cNvSpPr>
          <p:nvPr>
            <p:ph type="ftr" sz="quarter" idx="11"/>
          </p:nvPr>
        </p:nvSpPr>
        <p:spPr/>
        <p:txBody>
          <a:bodyPr/>
          <a:lstStyle>
            <a:lvl1pPr>
              <a:defRPr/>
            </a:lvl1pPr>
          </a:lstStyle>
          <a:p>
            <a:pPr>
              <a:defRPr/>
            </a:pPr>
            <a:endParaRPr lang="fi-FI"/>
          </a:p>
        </p:txBody>
      </p:sp>
      <p:sp>
        <p:nvSpPr>
          <p:cNvPr id="8" name="Dian numeron paikkamerkki 5"/>
          <p:cNvSpPr>
            <a:spLocks noGrp="1"/>
          </p:cNvSpPr>
          <p:nvPr>
            <p:ph type="sldNum" sz="quarter" idx="12"/>
          </p:nvPr>
        </p:nvSpPr>
        <p:spPr/>
        <p:txBody>
          <a:bodyPr/>
          <a:lstStyle>
            <a:lvl1pPr>
              <a:defRPr/>
            </a:lvl1pPr>
          </a:lstStyle>
          <a:p>
            <a:pPr>
              <a:defRPr/>
            </a:pPr>
            <a:fld id="{1896BE3C-E73E-41A7-A440-A9968FCD001D}" type="slidenum">
              <a:rPr lang="fi-FI"/>
              <a:pPr>
                <a:defRPr/>
              </a:pPr>
              <a:t>‹#›</a:t>
            </a:fld>
            <a:endParaRPr lang="fi-FI"/>
          </a:p>
        </p:txBody>
      </p:sp>
      <p:sp>
        <p:nvSpPr>
          <p:cNvPr id="2" name="Tekstiruutu 1"/>
          <p:cNvSpPr txBox="1"/>
          <p:nvPr userDrawn="1"/>
        </p:nvSpPr>
        <p:spPr>
          <a:xfrm>
            <a:off x="609600" y="5012675"/>
            <a:ext cx="10972800" cy="707886"/>
          </a:xfrm>
          <a:prstGeom prst="rect">
            <a:avLst/>
          </a:prstGeom>
          <a:noFill/>
        </p:spPr>
        <p:txBody>
          <a:bodyPr wrap="square" rtlCol="0">
            <a:spAutoFit/>
          </a:bodyPr>
          <a:lstStyle/>
          <a:p>
            <a:pPr algn="r"/>
            <a:r>
              <a:rPr lang="sv-SE" sz="4000" i="1" smtClean="0">
                <a:solidFill>
                  <a:schemeClr val="tx2"/>
                </a:solidFill>
                <a:latin typeface="+mj-lt"/>
              </a:rPr>
              <a:t>Ihmistä varten – För mänskan</a:t>
            </a:r>
            <a:endParaRPr lang="fi-FI" sz="4000" i="1" dirty="0">
              <a:solidFill>
                <a:schemeClr val="tx2"/>
              </a:solidFill>
              <a:latin typeface="+mj-lt"/>
            </a:endParaRPr>
          </a:p>
        </p:txBody>
      </p:sp>
    </p:spTree>
    <p:extLst>
      <p:ext uri="{BB962C8B-B14F-4D97-AF65-F5344CB8AC3E}">
        <p14:creationId xmlns:p14="http://schemas.microsoft.com/office/powerpoint/2010/main" val="5050331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8" name="Otsikon paikkamerkki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Autofit/>
          </a:bodyPr>
          <a:lstStyle/>
          <a:p>
            <a:pPr lvl="0"/>
            <a:r>
              <a:rPr lang="fi-FI" dirty="0" smtClean="0"/>
              <a:t>Muokkaa perustyylejä </a:t>
            </a:r>
            <a:r>
              <a:rPr lang="fi-FI" dirty="0" err="1" smtClean="0"/>
              <a:t>osoitt</a:t>
            </a:r>
            <a:r>
              <a:rPr lang="fi-FI" dirty="0" smtClean="0"/>
              <a:t>.</a:t>
            </a:r>
          </a:p>
        </p:txBody>
      </p:sp>
      <p:sp>
        <p:nvSpPr>
          <p:cNvPr id="1029" name="Tekstin paikkamerkki 2"/>
          <p:cNvSpPr>
            <a:spLocks noGrp="1"/>
          </p:cNvSpPr>
          <p:nvPr>
            <p:ph type="body" idx="1"/>
          </p:nvPr>
        </p:nvSpPr>
        <p:spPr bwMode="auto">
          <a:xfrm>
            <a:off x="609600" y="1600201"/>
            <a:ext cx="10972800" cy="4240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4" name="Päiväyksen paikkamerkki 3"/>
          <p:cNvSpPr>
            <a:spLocks noGrp="1"/>
          </p:cNvSpPr>
          <p:nvPr>
            <p:ph type="dt" sz="half" idx="2"/>
          </p:nvPr>
        </p:nvSpPr>
        <p:spPr>
          <a:xfrm>
            <a:off x="3960284" y="6216651"/>
            <a:ext cx="1862667" cy="365125"/>
          </a:xfrm>
          <a:prstGeom prst="rect">
            <a:avLst/>
          </a:prstGeom>
        </p:spPr>
        <p:txBody>
          <a:bodyPr vert="horz" wrap="square" lIns="91440" tIns="45720" rIns="91440" bIns="45720" numCol="1" anchor="b" anchorCtr="0" compatLnSpc="1">
            <a:prstTxWarp prst="textNoShape">
              <a:avLst/>
            </a:prstTxWarp>
          </a:bodyPr>
          <a:lstStyle>
            <a:lvl1pPr>
              <a:defRPr sz="1000">
                <a:solidFill>
                  <a:srgbClr val="898989"/>
                </a:solidFill>
                <a:latin typeface="Georgia" pitchFamily="18" charset="0"/>
                <a:ea typeface="ＭＳ Ｐゴシック" charset="-128"/>
              </a:defRPr>
            </a:lvl1pPr>
          </a:lstStyle>
          <a:p>
            <a:pPr>
              <a:defRPr/>
            </a:pPr>
            <a:fld id="{AFECCD22-D9D7-4222-A983-555FED335424}" type="datetime1">
              <a:rPr lang="fi-FI"/>
              <a:pPr>
                <a:defRPr/>
              </a:pPr>
              <a:t>15.2.2022</a:t>
            </a:fld>
            <a:endParaRPr lang="fi-FI"/>
          </a:p>
        </p:txBody>
      </p:sp>
      <p:sp>
        <p:nvSpPr>
          <p:cNvPr id="5" name="Alatunnisteen paikkamerkki 4"/>
          <p:cNvSpPr>
            <a:spLocks noGrp="1"/>
          </p:cNvSpPr>
          <p:nvPr>
            <p:ph type="ftr" sz="quarter" idx="3"/>
          </p:nvPr>
        </p:nvSpPr>
        <p:spPr>
          <a:xfrm>
            <a:off x="6096000" y="6216651"/>
            <a:ext cx="4318000" cy="365125"/>
          </a:xfrm>
          <a:prstGeom prst="rect">
            <a:avLst/>
          </a:prstGeom>
        </p:spPr>
        <p:txBody>
          <a:bodyPr vert="horz" lIns="91440" tIns="45720" rIns="91440" bIns="45720" rtlCol="0" anchor="b"/>
          <a:lstStyle>
            <a:lvl1pPr algn="l" fontAlgn="auto">
              <a:spcBef>
                <a:spcPts val="0"/>
              </a:spcBef>
              <a:spcAft>
                <a:spcPts val="0"/>
              </a:spcAft>
              <a:defRPr sz="1000">
                <a:solidFill>
                  <a:schemeClr val="tx1">
                    <a:tint val="75000"/>
                  </a:schemeClr>
                </a:solidFill>
                <a:latin typeface="+mn-lt"/>
                <a:ea typeface="+mn-ea"/>
                <a:cs typeface="+mn-cs"/>
              </a:defRPr>
            </a:lvl1pPr>
          </a:lstStyle>
          <a:p>
            <a:pPr>
              <a:defRPr/>
            </a:pPr>
            <a:endParaRPr lang="fi-FI"/>
          </a:p>
        </p:txBody>
      </p:sp>
      <p:sp>
        <p:nvSpPr>
          <p:cNvPr id="6" name="Dian numeron paikkamerkki 5"/>
          <p:cNvSpPr>
            <a:spLocks noGrp="1"/>
          </p:cNvSpPr>
          <p:nvPr>
            <p:ph type="sldNum" sz="quarter" idx="4"/>
          </p:nvPr>
        </p:nvSpPr>
        <p:spPr>
          <a:xfrm>
            <a:off x="10670117" y="6216651"/>
            <a:ext cx="912283"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898989"/>
                </a:solidFill>
                <a:latin typeface="Georgia" pitchFamily="18" charset="0"/>
                <a:ea typeface="ＭＳ Ｐゴシック" charset="-128"/>
              </a:defRPr>
            </a:lvl1pPr>
          </a:lstStyle>
          <a:p>
            <a:pPr>
              <a:defRPr/>
            </a:pPr>
            <a:fld id="{50FA1875-9B06-4F91-B1AA-CF651C36348D}" type="slidenum">
              <a:rPr lang="fi-FI"/>
              <a:pPr>
                <a:defRPr/>
              </a:pPr>
              <a:t>‹#›</a:t>
            </a:fld>
            <a:endParaRPr lang="fi-FI"/>
          </a:p>
        </p:txBody>
      </p:sp>
      <p:pic>
        <p:nvPicPr>
          <p:cNvPr id="10" name="Kuva 10" descr="kulma.png"/>
          <p:cNvPicPr>
            <a:picLocks noChangeAspect="1"/>
          </p:cNvPicPr>
          <p:nvPr userDrawn="1"/>
        </p:nvPicPr>
        <p:blipFill>
          <a:blip r:embed="rId11"/>
          <a:srcRect/>
          <a:stretch>
            <a:fillRect/>
          </a:stretch>
        </p:blipFill>
        <p:spPr bwMode="auto">
          <a:xfrm>
            <a:off x="11324168" y="255588"/>
            <a:ext cx="539750" cy="812800"/>
          </a:xfrm>
          <a:prstGeom prst="rect">
            <a:avLst/>
          </a:prstGeom>
          <a:noFill/>
          <a:ln w="9525">
            <a:noFill/>
            <a:miter lim="800000"/>
            <a:headEnd/>
            <a:tailEnd/>
          </a:ln>
        </p:spPr>
      </p:pic>
      <p:pic>
        <p:nvPicPr>
          <p:cNvPr id="29" name="Picture 8"/>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424909" y="5827714"/>
            <a:ext cx="2330841" cy="1065470"/>
          </a:xfrm>
          <a:prstGeom prst="rect">
            <a:avLst/>
          </a:prstGeom>
        </p:spPr>
      </p:pic>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6" r:id="rId8"/>
    <p:sldLayoutId id="2147483780" r:id="rId9"/>
  </p:sldLayoutIdLst>
  <p:txStyles>
    <p:titleStyle>
      <a:lvl1pPr algn="l" defTabSz="457200" rtl="0" eaLnBrk="1" fontAlgn="base" hangingPunct="1">
        <a:spcBef>
          <a:spcPct val="0"/>
        </a:spcBef>
        <a:spcAft>
          <a:spcPct val="0"/>
        </a:spcAft>
        <a:defRPr sz="4000" i="1" kern="1200">
          <a:solidFill>
            <a:schemeClr val="tx2"/>
          </a:solidFill>
          <a:latin typeface="+mj-lt"/>
          <a:ea typeface="ＭＳ Ｐゴシック" charset="-128"/>
          <a:cs typeface="ＭＳ Ｐゴシック" charset="-128"/>
        </a:defRPr>
      </a:lvl1pPr>
      <a:lvl2pPr algn="l" defTabSz="457200" rtl="0" eaLnBrk="1" fontAlgn="base" hangingPunct="1">
        <a:spcBef>
          <a:spcPct val="0"/>
        </a:spcBef>
        <a:spcAft>
          <a:spcPct val="0"/>
        </a:spcAft>
        <a:defRPr sz="4000" i="1">
          <a:solidFill>
            <a:schemeClr val="tx2"/>
          </a:solidFill>
          <a:latin typeface="Georgia" charset="0"/>
          <a:ea typeface="ＭＳ Ｐゴシック" charset="-128"/>
          <a:cs typeface="ＭＳ Ｐゴシック" charset="-128"/>
        </a:defRPr>
      </a:lvl2pPr>
      <a:lvl3pPr algn="l" defTabSz="457200" rtl="0" eaLnBrk="1" fontAlgn="base" hangingPunct="1">
        <a:spcBef>
          <a:spcPct val="0"/>
        </a:spcBef>
        <a:spcAft>
          <a:spcPct val="0"/>
        </a:spcAft>
        <a:defRPr sz="4000" i="1">
          <a:solidFill>
            <a:schemeClr val="tx2"/>
          </a:solidFill>
          <a:latin typeface="Georgia" charset="0"/>
          <a:ea typeface="ＭＳ Ｐゴシック" charset="-128"/>
          <a:cs typeface="ＭＳ Ｐゴシック" charset="-128"/>
        </a:defRPr>
      </a:lvl3pPr>
      <a:lvl4pPr algn="l" defTabSz="457200" rtl="0" eaLnBrk="1" fontAlgn="base" hangingPunct="1">
        <a:spcBef>
          <a:spcPct val="0"/>
        </a:spcBef>
        <a:spcAft>
          <a:spcPct val="0"/>
        </a:spcAft>
        <a:defRPr sz="4000" i="1">
          <a:solidFill>
            <a:schemeClr val="tx2"/>
          </a:solidFill>
          <a:latin typeface="Georgia" charset="0"/>
          <a:ea typeface="ＭＳ Ｐゴシック" charset="-128"/>
          <a:cs typeface="ＭＳ Ｐゴシック" charset="-128"/>
        </a:defRPr>
      </a:lvl4pPr>
      <a:lvl5pPr algn="l" defTabSz="457200" rtl="0" eaLnBrk="1" fontAlgn="base" hangingPunct="1">
        <a:spcBef>
          <a:spcPct val="0"/>
        </a:spcBef>
        <a:spcAft>
          <a:spcPct val="0"/>
        </a:spcAft>
        <a:defRPr sz="4000" i="1">
          <a:solidFill>
            <a:schemeClr val="tx2"/>
          </a:solidFill>
          <a:latin typeface="Georgia" charset="0"/>
          <a:ea typeface="ＭＳ Ｐゴシック" charset="-128"/>
          <a:cs typeface="ＭＳ Ｐゴシック" charset="-128"/>
        </a:defRPr>
      </a:lvl5pPr>
      <a:lvl6pPr marL="457200" algn="l" defTabSz="457200" rtl="0" eaLnBrk="1" fontAlgn="base" hangingPunct="1">
        <a:spcBef>
          <a:spcPct val="0"/>
        </a:spcBef>
        <a:spcAft>
          <a:spcPct val="0"/>
        </a:spcAft>
        <a:defRPr sz="4000" i="1">
          <a:solidFill>
            <a:schemeClr val="tx2"/>
          </a:solidFill>
          <a:latin typeface="Georgia" charset="0"/>
          <a:ea typeface="ＭＳ Ｐゴシック" charset="-128"/>
          <a:cs typeface="ＭＳ Ｐゴシック" charset="-128"/>
        </a:defRPr>
      </a:lvl6pPr>
      <a:lvl7pPr marL="914400" algn="l" defTabSz="457200" rtl="0" eaLnBrk="1" fontAlgn="base" hangingPunct="1">
        <a:spcBef>
          <a:spcPct val="0"/>
        </a:spcBef>
        <a:spcAft>
          <a:spcPct val="0"/>
        </a:spcAft>
        <a:defRPr sz="4000" i="1">
          <a:solidFill>
            <a:schemeClr val="tx2"/>
          </a:solidFill>
          <a:latin typeface="Georgia" charset="0"/>
          <a:ea typeface="ＭＳ Ｐゴシック" charset="-128"/>
          <a:cs typeface="ＭＳ Ｐゴシック" charset="-128"/>
        </a:defRPr>
      </a:lvl7pPr>
      <a:lvl8pPr marL="1371600" algn="l" defTabSz="457200" rtl="0" eaLnBrk="1" fontAlgn="base" hangingPunct="1">
        <a:spcBef>
          <a:spcPct val="0"/>
        </a:spcBef>
        <a:spcAft>
          <a:spcPct val="0"/>
        </a:spcAft>
        <a:defRPr sz="4000" i="1">
          <a:solidFill>
            <a:schemeClr val="tx2"/>
          </a:solidFill>
          <a:latin typeface="Georgia" charset="0"/>
          <a:ea typeface="ＭＳ Ｐゴシック" charset="-128"/>
          <a:cs typeface="ＭＳ Ｐゴシック" charset="-128"/>
        </a:defRPr>
      </a:lvl8pPr>
      <a:lvl9pPr marL="1828800" algn="l" defTabSz="457200" rtl="0" eaLnBrk="1" fontAlgn="base" hangingPunct="1">
        <a:spcBef>
          <a:spcPct val="0"/>
        </a:spcBef>
        <a:spcAft>
          <a:spcPct val="0"/>
        </a:spcAft>
        <a:defRPr sz="4000" i="1">
          <a:solidFill>
            <a:schemeClr val="tx2"/>
          </a:solidFill>
          <a:latin typeface="Georgia"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128"/>
          <a:cs typeface="Arial"/>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09600" y="2799773"/>
            <a:ext cx="10972800" cy="1431925"/>
          </a:xfrm>
        </p:spPr>
        <p:txBody>
          <a:bodyPr/>
          <a:lstStyle/>
          <a:p>
            <a:r>
              <a:rPr lang="fi-FI" dirty="0" smtClean="0"/>
              <a:t>Palveluiden nykytilan kuvaus ja arviointi</a:t>
            </a:r>
            <a:endParaRPr lang="fi-FI" dirty="0"/>
          </a:p>
        </p:txBody>
      </p:sp>
    </p:spTree>
    <p:extLst>
      <p:ext uri="{BB962C8B-B14F-4D97-AF65-F5344CB8AC3E}">
        <p14:creationId xmlns:p14="http://schemas.microsoft.com/office/powerpoint/2010/main" val="3066656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Yksi tarve – monta tuotetta ja palvelua</a:t>
            </a:r>
            <a:endParaRPr lang="fi-FI" dirty="0"/>
          </a:p>
        </p:txBody>
      </p:sp>
      <p:sp>
        <p:nvSpPr>
          <p:cNvPr id="3" name="Sisällön paikkamerkki 2"/>
          <p:cNvSpPr>
            <a:spLocks noGrp="1"/>
          </p:cNvSpPr>
          <p:nvPr>
            <p:ph idx="1"/>
          </p:nvPr>
        </p:nvSpPr>
        <p:spPr/>
        <p:txBody>
          <a:bodyPr>
            <a:normAutofit/>
          </a:bodyPr>
          <a:lstStyle/>
          <a:p>
            <a:r>
              <a:rPr lang="fi-FI" dirty="0" smtClean="0"/>
              <a:t>Ihmisellä voi olla esimerkiksi toimeentulo-ongelmia, me kirkkona voimme auttaa monella tapaa esimerkiksi</a:t>
            </a:r>
            <a:br>
              <a:rPr lang="fi-FI" dirty="0" smtClean="0"/>
            </a:br>
            <a:endParaRPr lang="fi-FI" dirty="0" smtClean="0"/>
          </a:p>
          <a:p>
            <a:pPr lvl="1"/>
            <a:r>
              <a:rPr lang="fi-FI" dirty="0" smtClean="0"/>
              <a:t>Kuunnella ja antaa talousneuvontaa tai ohjata Varustamon talousneuvolaan tai </a:t>
            </a:r>
            <a:r>
              <a:rPr lang="fi-FI" dirty="0" err="1" smtClean="0"/>
              <a:t>Rari:n</a:t>
            </a:r>
            <a:r>
              <a:rPr lang="fi-FI" dirty="0" smtClean="0"/>
              <a:t> vapaaehtoisen luokse</a:t>
            </a:r>
          </a:p>
          <a:p>
            <a:pPr lvl="1"/>
            <a:r>
              <a:rPr lang="fi-FI" dirty="0" smtClean="0"/>
              <a:t>Auttaa häntä asioimaan Kelan tai kaupungin sosiaalitoimen tai ulosoton kanssa</a:t>
            </a:r>
          </a:p>
          <a:p>
            <a:pPr lvl="1"/>
            <a:r>
              <a:rPr lang="fi-FI" dirty="0" smtClean="0"/>
              <a:t>Antaa hänelle ruoka-apukassi tai ateria tai lahjakortti W&amp;F ravintolaan</a:t>
            </a:r>
          </a:p>
          <a:p>
            <a:pPr lvl="1"/>
            <a:r>
              <a:rPr lang="fi-FI" dirty="0" smtClean="0"/>
              <a:t>Antaa hänelle lahjakortti / maksusitoumuslappu lähikauppaan</a:t>
            </a:r>
          </a:p>
        </p:txBody>
      </p:sp>
    </p:spTree>
    <p:extLst>
      <p:ext uri="{BB962C8B-B14F-4D97-AF65-F5344CB8AC3E}">
        <p14:creationId xmlns:p14="http://schemas.microsoft.com/office/powerpoint/2010/main" val="4017735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Yksi tarve – monta tuotetta, palvelua</a:t>
            </a:r>
            <a:br>
              <a:rPr lang="fi-FI" dirty="0" smtClean="0"/>
            </a:br>
            <a:r>
              <a:rPr lang="fi-FI" dirty="0" smtClean="0"/>
              <a:t> ja myös kilpailua</a:t>
            </a:r>
            <a:endParaRPr lang="fi-FI" dirty="0"/>
          </a:p>
        </p:txBody>
      </p:sp>
      <p:sp>
        <p:nvSpPr>
          <p:cNvPr id="3" name="Sisällön paikkamerkki 2"/>
          <p:cNvSpPr>
            <a:spLocks noGrp="1"/>
          </p:cNvSpPr>
          <p:nvPr>
            <p:ph idx="1"/>
          </p:nvPr>
        </p:nvSpPr>
        <p:spPr/>
        <p:txBody>
          <a:bodyPr/>
          <a:lstStyle/>
          <a:p>
            <a:r>
              <a:rPr lang="fi-FI" dirty="0" smtClean="0"/>
              <a:t>Ihmisellä voi olla esimerkiksi tarve rauhoittua</a:t>
            </a:r>
            <a:endParaRPr lang="fi-FI" dirty="0"/>
          </a:p>
          <a:p>
            <a:pPr lvl="1"/>
            <a:r>
              <a:rPr lang="fi-FI" dirty="0" smtClean="0"/>
              <a:t>Kirkko tai hautausmaa tilana </a:t>
            </a:r>
          </a:p>
          <a:p>
            <a:pPr lvl="1"/>
            <a:r>
              <a:rPr lang="fi-FI" dirty="0" smtClean="0"/>
              <a:t>Konsertti, musiikki</a:t>
            </a:r>
            <a:endParaRPr lang="fi-FI" dirty="0"/>
          </a:p>
          <a:p>
            <a:pPr lvl="1"/>
            <a:r>
              <a:rPr lang="fi-FI" dirty="0" smtClean="0"/>
              <a:t>Hartaus, jumalanpalvelus</a:t>
            </a:r>
          </a:p>
          <a:p>
            <a:pPr lvl="1"/>
            <a:r>
              <a:rPr lang="fi-FI" dirty="0" smtClean="0"/>
              <a:t>Retriitti</a:t>
            </a:r>
          </a:p>
          <a:p>
            <a:pPr lvl="1"/>
            <a:r>
              <a:rPr lang="fi-FI" dirty="0" smtClean="0"/>
              <a:t>Luontoretki</a:t>
            </a:r>
          </a:p>
          <a:p>
            <a:pPr lvl="1"/>
            <a:r>
              <a:rPr lang="fi-FI" dirty="0" smtClean="0"/>
              <a:t>Meditaatio, joogatunti…</a:t>
            </a:r>
          </a:p>
          <a:p>
            <a:pPr lvl="1"/>
            <a:r>
              <a:rPr lang="fi-FI" dirty="0" smtClean="0"/>
              <a:t>Päiväunet</a:t>
            </a:r>
          </a:p>
          <a:p>
            <a:pPr lvl="1"/>
            <a:r>
              <a:rPr lang="fi-FI" dirty="0" smtClean="0"/>
              <a:t>Ja monta muuta vaihtoehtoa…</a:t>
            </a:r>
          </a:p>
        </p:txBody>
      </p:sp>
    </p:spTree>
    <p:extLst>
      <p:ext uri="{BB962C8B-B14F-4D97-AF65-F5344CB8AC3E}">
        <p14:creationId xmlns:p14="http://schemas.microsoft.com/office/powerpoint/2010/main" val="1319547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Esimerkkejä kirkon palveluista</a:t>
            </a:r>
            <a:endParaRPr lang="fi-FI" dirty="0"/>
          </a:p>
        </p:txBody>
      </p:sp>
      <p:sp>
        <p:nvSpPr>
          <p:cNvPr id="3" name="Sisällön paikkamerkki 2"/>
          <p:cNvSpPr>
            <a:spLocks noGrp="1"/>
          </p:cNvSpPr>
          <p:nvPr>
            <p:ph idx="1"/>
          </p:nvPr>
        </p:nvSpPr>
        <p:spPr/>
        <p:txBody>
          <a:bodyPr>
            <a:normAutofit fontScale="85000" lnSpcReduction="20000"/>
          </a:bodyPr>
          <a:lstStyle/>
          <a:p>
            <a:r>
              <a:rPr lang="fi-FI" dirty="0" smtClean="0"/>
              <a:t>Jumalanpalvelus , hartaus</a:t>
            </a:r>
          </a:p>
          <a:p>
            <a:r>
              <a:rPr lang="fi-FI" dirty="0" smtClean="0"/>
              <a:t>Kaste, vihkiminen, hautaan siunaaminen, kodin siunaaminen</a:t>
            </a:r>
          </a:p>
          <a:p>
            <a:r>
              <a:rPr lang="fi-FI" dirty="0" smtClean="0"/>
              <a:t>Musiikkityö, kuoro, konsertti</a:t>
            </a:r>
          </a:p>
          <a:p>
            <a:r>
              <a:rPr lang="fi-FI" dirty="0" smtClean="0"/>
              <a:t>Taloudellinen avustaminen, henkilökohtainen tapaaminen (sielunhoito), kotikäynti, sururyhmä</a:t>
            </a:r>
          </a:p>
          <a:p>
            <a:r>
              <a:rPr lang="fi-FI" dirty="0" smtClean="0"/>
              <a:t>Rippikoulu, kesäkerho, nuorten ilta, </a:t>
            </a:r>
          </a:p>
          <a:p>
            <a:r>
              <a:rPr lang="fi-FI" dirty="0" smtClean="0"/>
              <a:t>Meille tulee vauva – ryhmä, perhekerho, </a:t>
            </a:r>
            <a:r>
              <a:rPr lang="fi-FI" dirty="0" err="1" smtClean="0"/>
              <a:t>muskarit</a:t>
            </a:r>
            <a:endParaRPr lang="fi-FI" dirty="0" smtClean="0"/>
          </a:p>
          <a:p>
            <a:r>
              <a:rPr lang="fi-FI" dirty="0" smtClean="0"/>
              <a:t>Tilojen ylläpito, suntiopalvelut </a:t>
            </a:r>
            <a:endParaRPr lang="fi-FI" dirty="0"/>
          </a:p>
          <a:p>
            <a:r>
              <a:rPr lang="fi-FI" dirty="0" smtClean="0"/>
              <a:t>Toimitusvaraukset, toimitusten rekisteröinti</a:t>
            </a:r>
          </a:p>
          <a:p>
            <a:r>
              <a:rPr lang="fi-FI" dirty="0" smtClean="0"/>
              <a:t>Retriitti, parisuhderyhmä</a:t>
            </a:r>
          </a:p>
          <a:p>
            <a:r>
              <a:rPr lang="fi-FI" dirty="0" smtClean="0"/>
              <a:t>Nettisivut, esitteet</a:t>
            </a:r>
          </a:p>
          <a:p>
            <a:pPr marL="0" indent="0">
              <a:buNone/>
            </a:pPr>
            <a:endParaRPr lang="fi-FI" dirty="0"/>
          </a:p>
        </p:txBody>
      </p:sp>
    </p:spTree>
    <p:extLst>
      <p:ext uri="{BB962C8B-B14F-4D97-AF65-F5344CB8AC3E}">
        <p14:creationId xmlns:p14="http://schemas.microsoft.com/office/powerpoint/2010/main" val="1156411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09600" y="2452759"/>
            <a:ext cx="10972800" cy="1143000"/>
          </a:xfrm>
        </p:spPr>
        <p:txBody>
          <a:bodyPr/>
          <a:lstStyle/>
          <a:p>
            <a:r>
              <a:rPr lang="fi-FI" dirty="0" smtClean="0"/>
              <a:t>Palvelut tunnistetaan ja nimetään erillisille </a:t>
            </a:r>
            <a:r>
              <a:rPr lang="fi-FI" dirty="0" err="1" smtClean="0"/>
              <a:t>excel</a:t>
            </a:r>
            <a:r>
              <a:rPr lang="fi-FI" dirty="0" smtClean="0"/>
              <a:t>-dokumentointipohjalle</a:t>
            </a:r>
            <a:endParaRPr lang="fi-FI" dirty="0"/>
          </a:p>
        </p:txBody>
      </p:sp>
    </p:spTree>
    <p:extLst>
      <p:ext uri="{BB962C8B-B14F-4D97-AF65-F5344CB8AC3E}">
        <p14:creationId xmlns:p14="http://schemas.microsoft.com/office/powerpoint/2010/main" val="991394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Kustakin palvelusta tunnistetaan seuraavat asiat</a:t>
            </a:r>
            <a:endParaRPr lang="fi-FI" dirty="0"/>
          </a:p>
        </p:txBody>
      </p:sp>
      <p:sp>
        <p:nvSpPr>
          <p:cNvPr id="3" name="Sisällön paikkamerkki 2"/>
          <p:cNvSpPr>
            <a:spLocks noGrp="1"/>
          </p:cNvSpPr>
          <p:nvPr>
            <p:ph idx="1"/>
          </p:nvPr>
        </p:nvSpPr>
        <p:spPr/>
        <p:txBody>
          <a:bodyPr>
            <a:normAutofit lnSpcReduction="10000"/>
          </a:bodyPr>
          <a:lstStyle/>
          <a:p>
            <a:r>
              <a:rPr lang="fi-FI" sz="1800" b="1" dirty="0" smtClean="0"/>
              <a:t>Palvelun nimi: </a:t>
            </a:r>
            <a:r>
              <a:rPr lang="fi-FI" sz="1800" dirty="0" smtClean="0"/>
              <a:t>onko nimi yleisesti käytössä ja tunnettu esimerkiksi nettisivuilla tai </a:t>
            </a:r>
            <a:r>
              <a:rPr lang="fi-FI" sz="1800" dirty="0" err="1" smtClean="0"/>
              <a:t>Sinfossa</a:t>
            </a:r>
            <a:r>
              <a:rPr lang="fi-FI" sz="1800" dirty="0" smtClean="0"/>
              <a:t>? – Mitä tapahtuu, jos </a:t>
            </a:r>
            <a:r>
              <a:rPr lang="fi-FI" sz="1800" dirty="0" err="1" smtClean="0"/>
              <a:t>googlaat</a:t>
            </a:r>
            <a:r>
              <a:rPr lang="fi-FI" sz="1800" dirty="0" smtClean="0"/>
              <a:t> kyseisellä nimellä? Tai vaihtoehtoisesti haet </a:t>
            </a:r>
            <a:r>
              <a:rPr lang="fi-FI" sz="1800" dirty="0" err="1" smtClean="0"/>
              <a:t>Sinfossa</a:t>
            </a:r>
            <a:r>
              <a:rPr lang="fi-FI" sz="1800" dirty="0" smtClean="0"/>
              <a:t> kyseisellä nimellä. Mitä tunnetumpi, yksiselitteisempi nimi, sitä parempi. Jos tuottamallanne palvelulla ei ole kunnon nimeä – kannattaisiko palvelu nyt nimetä?</a:t>
            </a:r>
          </a:p>
          <a:p>
            <a:r>
              <a:rPr lang="fi-FI" sz="1800" b="1" dirty="0" smtClean="0"/>
              <a:t>Palvelun tarkempi kuvaus: </a:t>
            </a:r>
            <a:r>
              <a:rPr lang="fi-FI" sz="1800" dirty="0" smtClean="0"/>
              <a:t>Kuvaa lyhyesti, mitä palvelu pitää sisällään: Mitä palvelun käyttäjä saa? Mistä palvelua saa? Miten palvelusta tiedotetaan? </a:t>
            </a:r>
            <a:r>
              <a:rPr lang="fi-FI" sz="1800" dirty="0"/>
              <a:t>Mitä </a:t>
            </a:r>
            <a:r>
              <a:rPr lang="fi-FI" sz="1800" dirty="0" smtClean="0"/>
              <a:t>palvelun käyttäjältä mahdollisesti </a:t>
            </a:r>
            <a:r>
              <a:rPr lang="fi-FI" sz="1800" dirty="0"/>
              <a:t>odotetaan</a:t>
            </a:r>
            <a:r>
              <a:rPr lang="fi-FI" sz="1800" dirty="0" smtClean="0"/>
              <a:t>? Kerro myös lyhyesti kuka / miten palvelu tuotetaan. Jos useampi toimija tuottaa samanlaista ja saman sisältöistä palvelua, tulisi palvelulla olla sama nimi.</a:t>
            </a:r>
          </a:p>
          <a:p>
            <a:r>
              <a:rPr lang="fi-FI" sz="1800" b="1" dirty="0" smtClean="0"/>
              <a:t>Kenelle palvelu on tarkoitettu? </a:t>
            </a:r>
            <a:r>
              <a:rPr lang="fi-FI" sz="1800" dirty="0" smtClean="0"/>
              <a:t>Kerro palvelun ensisijainen kohderyhmä. Esimerkiksi rippikoulu -&gt; kaikki kuluvana vuonna 15 vuotta täyttävät helsinkiläiset.  Huomaa, että palvelulla voi olla useita käyttäjäryhmiä, jotka nekin kannattaa mainita. Kannattaisiko esimerkiksi rippikoulua tarjota uudelleen 16 vuotiaille, jotka eivät edellisenä vuonna rippikoulua käyneet? Tai kuluvana vuonna maahan muuttaneille 15-18 vuotiaille nuorille?</a:t>
            </a:r>
          </a:p>
          <a:p>
            <a:r>
              <a:rPr lang="fi-FI" sz="1800" b="1" dirty="0" smtClean="0"/>
              <a:t>Asiakkaan tarve, johon palvelu vastaa?</a:t>
            </a:r>
            <a:r>
              <a:rPr lang="fi-FI" sz="1800" dirty="0" smtClean="0"/>
              <a:t> Miksi juuri tätä palvelua tuotetaan? Mihin yleisesti tunnistettuun tarpeeseen, haluun tai kaipaukseen tämä palvelu vastaa? Mitä jää puuttumaan jos tätä palvelua ei ole?</a:t>
            </a:r>
            <a:endParaRPr lang="fi-FI" sz="1800" b="1" dirty="0" smtClean="0"/>
          </a:p>
          <a:p>
            <a:endParaRPr lang="fi-FI" sz="1800" dirty="0"/>
          </a:p>
        </p:txBody>
      </p:sp>
    </p:spTree>
    <p:extLst>
      <p:ext uri="{BB962C8B-B14F-4D97-AF65-F5344CB8AC3E}">
        <p14:creationId xmlns:p14="http://schemas.microsoft.com/office/powerpoint/2010/main" val="2402797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p:cNvPicPr>
            <a:picLocks noChangeAspect="1"/>
          </p:cNvPicPr>
          <p:nvPr/>
        </p:nvPicPr>
        <p:blipFill>
          <a:blip r:embed="rId2"/>
          <a:stretch>
            <a:fillRect/>
          </a:stretch>
        </p:blipFill>
        <p:spPr>
          <a:xfrm>
            <a:off x="1089914" y="361522"/>
            <a:ext cx="10012172" cy="6134956"/>
          </a:xfrm>
          <a:prstGeom prst="rect">
            <a:avLst/>
          </a:prstGeom>
        </p:spPr>
      </p:pic>
      <p:sp>
        <p:nvSpPr>
          <p:cNvPr id="8" name="Suorakulmio 7"/>
          <p:cNvSpPr/>
          <p:nvPr/>
        </p:nvSpPr>
        <p:spPr>
          <a:xfrm rot="19639922">
            <a:off x="10012539" y="5441517"/>
            <a:ext cx="2078182" cy="6280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Esimerkki</a:t>
            </a:r>
            <a:endParaRPr lang="fi-FI" dirty="0"/>
          </a:p>
        </p:txBody>
      </p:sp>
    </p:spTree>
    <p:extLst>
      <p:ext uri="{BB962C8B-B14F-4D97-AF65-F5344CB8AC3E}">
        <p14:creationId xmlns:p14="http://schemas.microsoft.com/office/powerpoint/2010/main" val="2165496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09600" y="846138"/>
            <a:ext cx="10972800" cy="1143000"/>
          </a:xfrm>
        </p:spPr>
        <p:txBody>
          <a:bodyPr/>
          <a:lstStyle/>
          <a:p>
            <a:r>
              <a:rPr lang="fi-FI" dirty="0" smtClean="0"/>
              <a:t>Kun palvelulistaus on kunnossa, palveluille kohdistetaan kustannukset ja tehdään arviointi</a:t>
            </a:r>
            <a:endParaRPr lang="fi-FI" dirty="0"/>
          </a:p>
        </p:txBody>
      </p:sp>
      <p:sp>
        <p:nvSpPr>
          <p:cNvPr id="5" name="Sisällön paikkamerkki 2"/>
          <p:cNvSpPr>
            <a:spLocks noGrp="1"/>
          </p:cNvSpPr>
          <p:nvPr>
            <p:ph idx="1"/>
          </p:nvPr>
        </p:nvSpPr>
        <p:spPr>
          <a:xfrm>
            <a:off x="609600" y="2188396"/>
            <a:ext cx="10972800" cy="3652018"/>
          </a:xfrm>
        </p:spPr>
        <p:txBody>
          <a:bodyPr>
            <a:normAutofit/>
          </a:bodyPr>
          <a:lstStyle/>
          <a:p>
            <a:r>
              <a:rPr lang="fi-FI" dirty="0" smtClean="0"/>
              <a:t>Resurssit henkilötyövuosina</a:t>
            </a:r>
          </a:p>
          <a:p>
            <a:r>
              <a:rPr lang="fi-FI" dirty="0" smtClean="0"/>
              <a:t>Muut kustannukset ja mahd. ulkopuoliset tulot</a:t>
            </a:r>
          </a:p>
          <a:p>
            <a:r>
              <a:rPr lang="fi-FI" dirty="0" smtClean="0"/>
              <a:t>Arviointiluokka 1-4</a:t>
            </a:r>
          </a:p>
          <a:p>
            <a:r>
              <a:rPr lang="fi-FI" dirty="0" smtClean="0"/>
              <a:t>Onko palvelu mahdollista ulkoistaa kyllä / ei</a:t>
            </a:r>
          </a:p>
          <a:p>
            <a:r>
              <a:rPr lang="fi-FI" dirty="0" smtClean="0"/>
              <a:t>Perustelu arviointivalinnalle, kytkeytyminen strategiaan</a:t>
            </a:r>
          </a:p>
          <a:p>
            <a:r>
              <a:rPr lang="fi-FI" dirty="0" smtClean="0"/>
              <a:t>Mitä tapahtuu, jos palvelu jää pois</a:t>
            </a:r>
            <a:endParaRPr lang="fi-FI" dirty="0"/>
          </a:p>
        </p:txBody>
      </p:sp>
    </p:spTree>
    <p:extLst>
      <p:ext uri="{BB962C8B-B14F-4D97-AF65-F5344CB8AC3E}">
        <p14:creationId xmlns:p14="http://schemas.microsoft.com/office/powerpoint/2010/main" val="3056951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p:cNvPicPr>
            <a:picLocks noChangeAspect="1"/>
          </p:cNvPicPr>
          <p:nvPr/>
        </p:nvPicPr>
        <p:blipFill>
          <a:blip r:embed="rId2"/>
          <a:stretch>
            <a:fillRect/>
          </a:stretch>
        </p:blipFill>
        <p:spPr>
          <a:xfrm>
            <a:off x="287675" y="606034"/>
            <a:ext cx="11734410" cy="5527638"/>
          </a:xfrm>
          <a:prstGeom prst="rect">
            <a:avLst/>
          </a:prstGeom>
        </p:spPr>
      </p:pic>
    </p:spTree>
    <p:extLst>
      <p:ext uri="{BB962C8B-B14F-4D97-AF65-F5344CB8AC3E}">
        <p14:creationId xmlns:p14="http://schemas.microsoft.com/office/powerpoint/2010/main" val="3750828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fi-FI" dirty="0" smtClean="0"/>
              <a:t>Tuottamamme palvelut muodostavat monimuotoisen ja monipolvisen verkoston. Esimerkiksi helsinkiläisille suunnattu kirkkokonsertti vaatii paljon palveluja taustalla (= tukipalveluja) toteutuakseen onnistuneesti.</a:t>
            </a:r>
          </a:p>
          <a:p>
            <a:r>
              <a:rPr lang="fi-FI" dirty="0" smtClean="0"/>
              <a:t>Näihin palveluiden välisiin riippuvuuksiin palaamme vielä myöhemmin</a:t>
            </a:r>
            <a:endParaRPr lang="fi-FI" dirty="0"/>
          </a:p>
        </p:txBody>
      </p:sp>
      <p:sp>
        <p:nvSpPr>
          <p:cNvPr id="4" name="Otsikko 1"/>
          <p:cNvSpPr>
            <a:spLocks noGrp="1"/>
          </p:cNvSpPr>
          <p:nvPr>
            <p:ph type="title"/>
          </p:nvPr>
        </p:nvSpPr>
        <p:spPr>
          <a:xfrm>
            <a:off x="609600" y="274638"/>
            <a:ext cx="10972800" cy="1143000"/>
          </a:xfrm>
        </p:spPr>
        <p:txBody>
          <a:bodyPr/>
          <a:lstStyle/>
          <a:p>
            <a:r>
              <a:rPr lang="fi-FI" dirty="0" smtClean="0"/>
              <a:t>On hyvä huomata että,</a:t>
            </a:r>
            <a:endParaRPr lang="fi-FI" dirty="0"/>
          </a:p>
        </p:txBody>
      </p:sp>
    </p:spTree>
    <p:extLst>
      <p:ext uri="{BB962C8B-B14F-4D97-AF65-F5344CB8AC3E}">
        <p14:creationId xmlns:p14="http://schemas.microsoft.com/office/powerpoint/2010/main" val="3487731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314036" y="3699269"/>
            <a:ext cx="2650837" cy="9330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Haluan </a:t>
            </a:r>
          </a:p>
          <a:p>
            <a:pPr algn="ctr"/>
            <a:r>
              <a:rPr lang="fi-FI" dirty="0" smtClean="0"/>
              <a:t>rentoutua</a:t>
            </a:r>
            <a:endParaRPr lang="fi-FI" dirty="0"/>
          </a:p>
        </p:txBody>
      </p:sp>
      <p:sp>
        <p:nvSpPr>
          <p:cNvPr id="5" name="Suorakulmio 4"/>
          <p:cNvSpPr/>
          <p:nvPr/>
        </p:nvSpPr>
        <p:spPr>
          <a:xfrm>
            <a:off x="3186545" y="3699269"/>
            <a:ext cx="2743200" cy="933059"/>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Kirkkokonsertti</a:t>
            </a:r>
          </a:p>
          <a:p>
            <a:pPr algn="ctr"/>
            <a:r>
              <a:rPr lang="fi-FI" dirty="0" smtClean="0"/>
              <a:t>xxx</a:t>
            </a:r>
          </a:p>
        </p:txBody>
      </p:sp>
      <p:sp>
        <p:nvSpPr>
          <p:cNvPr id="6" name="Suorakulmio 5"/>
          <p:cNvSpPr/>
          <p:nvPr/>
        </p:nvSpPr>
        <p:spPr>
          <a:xfrm>
            <a:off x="3186544" y="2549421"/>
            <a:ext cx="2743200" cy="9142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err="1" smtClean="0"/>
              <a:t>Striimauspalvelut</a:t>
            </a:r>
            <a:endParaRPr lang="fi-FI" dirty="0"/>
          </a:p>
        </p:txBody>
      </p:sp>
      <p:sp>
        <p:nvSpPr>
          <p:cNvPr id="7" name="Suorakulmio 6"/>
          <p:cNvSpPr/>
          <p:nvPr/>
        </p:nvSpPr>
        <p:spPr>
          <a:xfrm>
            <a:off x="9217888" y="3699269"/>
            <a:ext cx="2743200" cy="9330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Flyygeleiden kunnossapito (projekti)</a:t>
            </a:r>
            <a:endParaRPr lang="fi-FI" dirty="0"/>
          </a:p>
        </p:txBody>
      </p:sp>
      <p:sp>
        <p:nvSpPr>
          <p:cNvPr id="8" name="Suorakulmio 7"/>
          <p:cNvSpPr/>
          <p:nvPr/>
        </p:nvSpPr>
        <p:spPr>
          <a:xfrm>
            <a:off x="6151417" y="3699268"/>
            <a:ext cx="2743200" cy="9330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Konserttisarjojen tuottaminen</a:t>
            </a:r>
            <a:endParaRPr lang="fi-FI" dirty="0"/>
          </a:p>
        </p:txBody>
      </p:sp>
      <p:sp>
        <p:nvSpPr>
          <p:cNvPr id="9" name="Suorakulmio 8"/>
          <p:cNvSpPr/>
          <p:nvPr/>
        </p:nvSpPr>
        <p:spPr>
          <a:xfrm>
            <a:off x="6151419" y="4752268"/>
            <a:ext cx="2743200" cy="9142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Suntiopalvelut</a:t>
            </a:r>
            <a:endParaRPr lang="fi-FI" dirty="0"/>
          </a:p>
        </p:txBody>
      </p:sp>
      <p:sp>
        <p:nvSpPr>
          <p:cNvPr id="10" name="Ellipsi 9"/>
          <p:cNvSpPr/>
          <p:nvPr/>
        </p:nvSpPr>
        <p:spPr>
          <a:xfrm>
            <a:off x="272472" y="193965"/>
            <a:ext cx="2733964" cy="914400"/>
          </a:xfrm>
          <a:prstGeom prst="ellipse">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solidFill>
                  <a:schemeClr val="tx1"/>
                </a:solidFill>
              </a:rPr>
              <a:t>Asiakkaan tarve</a:t>
            </a:r>
            <a:endParaRPr lang="fi-FI" dirty="0">
              <a:solidFill>
                <a:schemeClr val="tx1"/>
              </a:solidFill>
            </a:endParaRPr>
          </a:p>
        </p:txBody>
      </p:sp>
      <p:sp>
        <p:nvSpPr>
          <p:cNvPr id="11" name="Ellipsi 10"/>
          <p:cNvSpPr/>
          <p:nvPr/>
        </p:nvSpPr>
        <p:spPr>
          <a:xfrm>
            <a:off x="3187777" y="120066"/>
            <a:ext cx="2733964" cy="914400"/>
          </a:xfrm>
          <a:prstGeom prst="ellipse">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solidFill>
                  <a:schemeClr val="tx1"/>
                </a:solidFill>
              </a:rPr>
              <a:t>Ulkoiset-palvelut</a:t>
            </a:r>
            <a:endParaRPr lang="fi-FI" dirty="0">
              <a:solidFill>
                <a:schemeClr val="tx1"/>
              </a:solidFill>
            </a:endParaRPr>
          </a:p>
        </p:txBody>
      </p:sp>
      <p:sp>
        <p:nvSpPr>
          <p:cNvPr id="13" name="Suorakulmio 12"/>
          <p:cNvSpPr/>
          <p:nvPr/>
        </p:nvSpPr>
        <p:spPr>
          <a:xfrm>
            <a:off x="6151419" y="5786488"/>
            <a:ext cx="2743200" cy="9142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Kuorotoiminta </a:t>
            </a:r>
          </a:p>
        </p:txBody>
      </p:sp>
      <p:cxnSp>
        <p:nvCxnSpPr>
          <p:cNvPr id="15" name="Suora nuoliyhdysviiva 14"/>
          <p:cNvCxnSpPr>
            <a:stCxn id="8" idx="1"/>
            <a:endCxn id="5" idx="3"/>
          </p:cNvCxnSpPr>
          <p:nvPr/>
        </p:nvCxnSpPr>
        <p:spPr>
          <a:xfrm flipH="1">
            <a:off x="5929745" y="4165798"/>
            <a:ext cx="221672"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Kulmayhdysviiva 18"/>
          <p:cNvCxnSpPr>
            <a:stCxn id="9" idx="1"/>
            <a:endCxn id="5" idx="2"/>
          </p:cNvCxnSpPr>
          <p:nvPr/>
        </p:nvCxnSpPr>
        <p:spPr>
          <a:xfrm rot="10800000">
            <a:off x="4558145" y="4632328"/>
            <a:ext cx="1593274" cy="57708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Kulmayhdysviiva 20"/>
          <p:cNvCxnSpPr>
            <a:stCxn id="13" idx="1"/>
            <a:endCxn id="5" idx="2"/>
          </p:cNvCxnSpPr>
          <p:nvPr/>
        </p:nvCxnSpPr>
        <p:spPr>
          <a:xfrm rot="10800000">
            <a:off x="4558145" y="4632328"/>
            <a:ext cx="1593274" cy="1611300"/>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Kulmayhdysviiva 22"/>
          <p:cNvCxnSpPr>
            <a:endCxn id="6" idx="1"/>
          </p:cNvCxnSpPr>
          <p:nvPr/>
        </p:nvCxnSpPr>
        <p:spPr>
          <a:xfrm rot="5400000" flipH="1" flipV="1">
            <a:off x="2640467" y="3035407"/>
            <a:ext cx="574923" cy="517232"/>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uora nuoliyhdysviiva 24"/>
          <p:cNvCxnSpPr>
            <a:stCxn id="5" idx="0"/>
            <a:endCxn id="6" idx="2"/>
          </p:cNvCxnSpPr>
          <p:nvPr/>
        </p:nvCxnSpPr>
        <p:spPr>
          <a:xfrm flipH="1" flipV="1">
            <a:off x="4558144" y="3463701"/>
            <a:ext cx="1" cy="23556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Kulmayhdysviiva 26"/>
          <p:cNvCxnSpPr>
            <a:stCxn id="7" idx="1"/>
            <a:endCxn id="8" idx="3"/>
          </p:cNvCxnSpPr>
          <p:nvPr/>
        </p:nvCxnSpPr>
        <p:spPr>
          <a:xfrm rot="10800000">
            <a:off x="8894618" y="4165799"/>
            <a:ext cx="323271" cy="1"/>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Ellipsi 27"/>
          <p:cNvSpPr/>
          <p:nvPr/>
        </p:nvSpPr>
        <p:spPr>
          <a:xfrm>
            <a:off x="8252689" y="166255"/>
            <a:ext cx="2733964" cy="914400"/>
          </a:xfrm>
          <a:prstGeom prst="ellipse">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solidFill>
                  <a:schemeClr val="tx1"/>
                </a:solidFill>
              </a:rPr>
              <a:t>Tukipalvelut</a:t>
            </a:r>
            <a:endParaRPr lang="fi-FI" dirty="0">
              <a:solidFill>
                <a:schemeClr val="tx1"/>
              </a:solidFill>
            </a:endParaRPr>
          </a:p>
        </p:txBody>
      </p:sp>
      <p:sp>
        <p:nvSpPr>
          <p:cNvPr id="29" name="Suorakulmio 28"/>
          <p:cNvSpPr/>
          <p:nvPr/>
        </p:nvSpPr>
        <p:spPr>
          <a:xfrm>
            <a:off x="9217889" y="4752269"/>
            <a:ext cx="2743200" cy="9142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Tilojen kunnossapito </a:t>
            </a:r>
            <a:endParaRPr lang="fi-FI" dirty="0"/>
          </a:p>
        </p:txBody>
      </p:sp>
      <p:sp>
        <p:nvSpPr>
          <p:cNvPr id="30" name="Suorakulmio 29"/>
          <p:cNvSpPr/>
          <p:nvPr/>
        </p:nvSpPr>
        <p:spPr>
          <a:xfrm>
            <a:off x="6151418" y="2549421"/>
            <a:ext cx="2743200" cy="914280"/>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solidFill>
                  <a:schemeClr val="tx1"/>
                </a:solidFill>
              </a:rPr>
              <a:t>Ulkopuolinen solisti + bändi</a:t>
            </a:r>
            <a:endParaRPr lang="fi-FI" dirty="0">
              <a:solidFill>
                <a:schemeClr val="tx1"/>
              </a:solidFill>
            </a:endParaRPr>
          </a:p>
        </p:txBody>
      </p:sp>
      <p:sp>
        <p:nvSpPr>
          <p:cNvPr id="31" name="Suorakulmio 30"/>
          <p:cNvSpPr/>
          <p:nvPr/>
        </p:nvSpPr>
        <p:spPr>
          <a:xfrm>
            <a:off x="9217889" y="2554025"/>
            <a:ext cx="2743200" cy="9142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Laskutus : kirkon palvelukeskus</a:t>
            </a:r>
            <a:endParaRPr lang="fi-FI" dirty="0"/>
          </a:p>
        </p:txBody>
      </p:sp>
      <p:cxnSp>
        <p:nvCxnSpPr>
          <p:cNvPr id="33" name="Kulmayhdysviiva 32"/>
          <p:cNvCxnSpPr>
            <a:stCxn id="30" idx="2"/>
            <a:endCxn id="8" idx="0"/>
          </p:cNvCxnSpPr>
          <p:nvPr/>
        </p:nvCxnSpPr>
        <p:spPr>
          <a:xfrm rot="5400000">
            <a:off x="7405235" y="3581484"/>
            <a:ext cx="235567" cy="1"/>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4" name="Suora nuoliyhdysviiva 43"/>
          <p:cNvCxnSpPr>
            <a:stCxn id="9" idx="3"/>
            <a:endCxn id="29" idx="1"/>
          </p:cNvCxnSpPr>
          <p:nvPr/>
        </p:nvCxnSpPr>
        <p:spPr>
          <a:xfrm>
            <a:off x="8894619" y="5209408"/>
            <a:ext cx="323270"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5" name="Tekstiruutu 44"/>
          <p:cNvSpPr txBox="1"/>
          <p:nvPr/>
        </p:nvSpPr>
        <p:spPr>
          <a:xfrm>
            <a:off x="2280765" y="2690663"/>
            <a:ext cx="915635" cy="369332"/>
          </a:xfrm>
          <a:prstGeom prst="rect">
            <a:avLst/>
          </a:prstGeom>
          <a:noFill/>
        </p:spPr>
        <p:txBody>
          <a:bodyPr wrap="none" rtlCol="0">
            <a:spAutoFit/>
          </a:bodyPr>
          <a:lstStyle/>
          <a:p>
            <a:r>
              <a:rPr lang="fi-FI" sz="1800" dirty="0" smtClean="0"/>
              <a:t>Kotona</a:t>
            </a:r>
            <a:endParaRPr lang="fi-FI" sz="1800" dirty="0"/>
          </a:p>
        </p:txBody>
      </p:sp>
      <p:cxnSp>
        <p:nvCxnSpPr>
          <p:cNvPr id="49" name="Suora nuoliyhdysviiva 48"/>
          <p:cNvCxnSpPr>
            <a:stCxn id="4" idx="3"/>
            <a:endCxn id="5" idx="1"/>
          </p:cNvCxnSpPr>
          <p:nvPr/>
        </p:nvCxnSpPr>
        <p:spPr>
          <a:xfrm>
            <a:off x="2964873" y="4165799"/>
            <a:ext cx="22167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3" name="Suora nuoliyhdysviiva 52"/>
          <p:cNvCxnSpPr>
            <a:stCxn id="30" idx="3"/>
            <a:endCxn id="31" idx="1"/>
          </p:cNvCxnSpPr>
          <p:nvPr/>
        </p:nvCxnSpPr>
        <p:spPr>
          <a:xfrm>
            <a:off x="8894618" y="3006561"/>
            <a:ext cx="323271" cy="460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6" name="Suorakulmio 55"/>
          <p:cNvSpPr/>
          <p:nvPr/>
        </p:nvSpPr>
        <p:spPr>
          <a:xfrm>
            <a:off x="3178541" y="1429658"/>
            <a:ext cx="2743200" cy="9142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Ulkoinen viestintä nettisivut / FB / …</a:t>
            </a:r>
            <a:endParaRPr lang="fi-FI" dirty="0"/>
          </a:p>
        </p:txBody>
      </p:sp>
      <p:cxnSp>
        <p:nvCxnSpPr>
          <p:cNvPr id="99" name="Kulmayhdysviiva 98"/>
          <p:cNvCxnSpPr>
            <a:stCxn id="56" idx="1"/>
            <a:endCxn id="4" idx="0"/>
          </p:cNvCxnSpPr>
          <p:nvPr/>
        </p:nvCxnSpPr>
        <p:spPr>
          <a:xfrm rot="10800000" flipV="1">
            <a:off x="1639455" y="1886797"/>
            <a:ext cx="1539086" cy="1812471"/>
          </a:xfrm>
          <a:prstGeom prst="bentConnector2">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00" name="Tekstiruutu 99"/>
          <p:cNvSpPr txBox="1"/>
          <p:nvPr/>
        </p:nvSpPr>
        <p:spPr>
          <a:xfrm>
            <a:off x="314036" y="1385901"/>
            <a:ext cx="3503761" cy="369332"/>
          </a:xfrm>
          <a:prstGeom prst="rect">
            <a:avLst/>
          </a:prstGeom>
          <a:noFill/>
        </p:spPr>
        <p:txBody>
          <a:bodyPr wrap="square" rtlCol="0">
            <a:spAutoFit/>
          </a:bodyPr>
          <a:lstStyle/>
          <a:p>
            <a:r>
              <a:rPr lang="fi-FI" sz="1800" dirty="0" smtClean="0"/>
              <a:t>Hakee tietoa ja ostaa lipun</a:t>
            </a:r>
            <a:endParaRPr lang="fi-FI" sz="1800" dirty="0"/>
          </a:p>
        </p:txBody>
      </p:sp>
      <p:cxnSp>
        <p:nvCxnSpPr>
          <p:cNvPr id="102" name="Suora nuoliyhdysviiva 101"/>
          <p:cNvCxnSpPr>
            <a:stCxn id="6" idx="0"/>
            <a:endCxn id="56" idx="2"/>
          </p:cNvCxnSpPr>
          <p:nvPr/>
        </p:nvCxnSpPr>
        <p:spPr>
          <a:xfrm flipH="1" flipV="1">
            <a:off x="4550141" y="2343938"/>
            <a:ext cx="8003" cy="2054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2" name="Suorakulmio 31"/>
          <p:cNvSpPr/>
          <p:nvPr/>
        </p:nvSpPr>
        <p:spPr>
          <a:xfrm rot="19639922">
            <a:off x="10012541" y="5718734"/>
            <a:ext cx="2078182" cy="628072"/>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Esimerkki</a:t>
            </a:r>
            <a:endParaRPr lang="fi-FI" dirty="0"/>
          </a:p>
        </p:txBody>
      </p:sp>
    </p:spTree>
    <p:extLst>
      <p:ext uri="{BB962C8B-B14F-4D97-AF65-F5344CB8AC3E}">
        <p14:creationId xmlns:p14="http://schemas.microsoft.com/office/powerpoint/2010/main" val="3940909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Palveluiden nykytilan kuvaus ja arviointi projektin tavoitteet</a:t>
            </a:r>
            <a:endParaRPr lang="fi-FI"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1811913881"/>
              </p:ext>
            </p:extLst>
          </p:nvPr>
        </p:nvGraphicFramePr>
        <p:xfrm>
          <a:off x="876300" y="1651001"/>
          <a:ext cx="10706100" cy="4648880"/>
        </p:xfrm>
        <a:graphic>
          <a:graphicData uri="http://schemas.openxmlformats.org/drawingml/2006/table">
            <a:tbl>
              <a:tblPr>
                <a:tableStyleId>{5C22544A-7EE6-4342-B048-85BDC9FD1C3A}</a:tableStyleId>
              </a:tblPr>
              <a:tblGrid>
                <a:gridCol w="4368800">
                  <a:extLst>
                    <a:ext uri="{9D8B030D-6E8A-4147-A177-3AD203B41FA5}">
                      <a16:colId xmlns:a16="http://schemas.microsoft.com/office/drawing/2014/main" val="3916414741"/>
                    </a:ext>
                  </a:extLst>
                </a:gridCol>
                <a:gridCol w="6337300">
                  <a:extLst>
                    <a:ext uri="{9D8B030D-6E8A-4147-A177-3AD203B41FA5}">
                      <a16:colId xmlns:a16="http://schemas.microsoft.com/office/drawing/2014/main" val="1436505707"/>
                    </a:ext>
                  </a:extLst>
                </a:gridCol>
              </a:tblGrid>
              <a:tr h="1054099">
                <a:tc>
                  <a:txBody>
                    <a:bodyPr/>
                    <a:lstStyle/>
                    <a:p>
                      <a:pPr>
                        <a:lnSpc>
                          <a:spcPts val="1400"/>
                        </a:lnSpc>
                        <a:spcAft>
                          <a:spcPts val="600"/>
                        </a:spcAft>
                      </a:pPr>
                      <a:r>
                        <a:rPr lang="fi-FI" sz="1600" baseline="0" dirty="0">
                          <a:effectLst/>
                          <a:latin typeface="Arial" panose="020B0604020202020204" pitchFamily="34" charset="0"/>
                        </a:rPr>
                        <a:t>Tuodaan näkyväksi Helsingin seurakuntayhtymän ja seurakuntien tuottamat sisäiset ja ulkoiset palvelut</a:t>
                      </a:r>
                      <a:endParaRPr lang="fi-FI" sz="1600" baseline="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400"/>
                        </a:lnSpc>
                        <a:spcAft>
                          <a:spcPts val="600"/>
                        </a:spcAft>
                      </a:pPr>
                      <a:r>
                        <a:rPr lang="fi-FI" sz="1600" baseline="0" dirty="0">
                          <a:effectLst/>
                          <a:latin typeface="Arial" panose="020B0604020202020204" pitchFamily="34" charset="0"/>
                        </a:rPr>
                        <a:t>Mahdollisimman moni kirkon työntekijä/seurakuntalainen / helsinkiläinen </a:t>
                      </a:r>
                      <a:r>
                        <a:rPr lang="fi-FI" sz="1600" baseline="0" dirty="0" smtClean="0">
                          <a:effectLst/>
                          <a:latin typeface="Arial" panose="020B0604020202020204" pitchFamily="34" charset="0"/>
                        </a:rPr>
                        <a:t>tietää, </a:t>
                      </a:r>
                      <a:r>
                        <a:rPr lang="fi-FI" sz="1600" baseline="0" dirty="0">
                          <a:effectLst/>
                          <a:latin typeface="Arial" panose="020B0604020202020204" pitchFamily="34" charset="0"/>
                        </a:rPr>
                        <a:t>mitä palveluja kirkko tuottaa ja missä kaikessa kirkko on mukana. Palveluiden nimeäminen ja tunnistaminen mahdollistaa tehokkaamman viestinnän.</a:t>
                      </a:r>
                      <a:endParaRPr lang="fi-FI" sz="1600" baseline="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89240232"/>
                  </a:ext>
                </a:extLst>
              </a:tr>
              <a:tr h="670729">
                <a:tc>
                  <a:txBody>
                    <a:bodyPr/>
                    <a:lstStyle/>
                    <a:p>
                      <a:pPr>
                        <a:lnSpc>
                          <a:spcPts val="1400"/>
                        </a:lnSpc>
                        <a:spcAft>
                          <a:spcPts val="600"/>
                        </a:spcAft>
                      </a:pPr>
                      <a:r>
                        <a:rPr lang="fi-FI" sz="1600" baseline="0" dirty="0">
                          <a:effectLst/>
                          <a:latin typeface="Arial" panose="020B0604020202020204" pitchFamily="34" charset="0"/>
                        </a:rPr>
                        <a:t>Mahdollistetaan palveluiden priorisointi</a:t>
                      </a:r>
                      <a:endParaRPr lang="fi-FI" sz="1600" baseline="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400"/>
                        </a:lnSpc>
                        <a:spcAft>
                          <a:spcPts val="600"/>
                        </a:spcAft>
                      </a:pPr>
                      <a:r>
                        <a:rPr lang="fi-FI" sz="1600" baseline="0" dirty="0">
                          <a:effectLst/>
                          <a:latin typeface="Arial" panose="020B0604020202020204" pitchFamily="34" charset="0"/>
                        </a:rPr>
                        <a:t>Tiedetään mitä kirkon tuottamia palveluita helsinkiläiset, seurakuntalaiset, luottamushenkilöt ja työntekijät pitävät tärkeimpänä</a:t>
                      </a:r>
                      <a:endParaRPr lang="fi-FI" sz="1600" baseline="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8859944"/>
                  </a:ext>
                </a:extLst>
              </a:tr>
              <a:tr h="731013">
                <a:tc>
                  <a:txBody>
                    <a:bodyPr/>
                    <a:lstStyle/>
                    <a:p>
                      <a:pPr>
                        <a:lnSpc>
                          <a:spcPts val="1400"/>
                        </a:lnSpc>
                        <a:spcAft>
                          <a:spcPts val="600"/>
                        </a:spcAft>
                      </a:pPr>
                      <a:r>
                        <a:rPr lang="fi-FI" sz="1600" baseline="0" dirty="0">
                          <a:effectLst/>
                          <a:latin typeface="Arial" panose="020B0604020202020204" pitchFamily="34" charset="0"/>
                        </a:rPr>
                        <a:t>Voidaan arvioida palveluiden tuottamiseen käytettäviä resursseja (henkilöstö + tilat + toimintakulut)</a:t>
                      </a:r>
                      <a:endParaRPr lang="fi-FI" sz="1600" baseline="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400"/>
                        </a:lnSpc>
                        <a:spcAft>
                          <a:spcPts val="600"/>
                        </a:spcAft>
                      </a:pPr>
                      <a:r>
                        <a:rPr lang="fi-FI" sz="1600" baseline="0" dirty="0">
                          <a:effectLst/>
                          <a:latin typeface="Arial" panose="020B0604020202020204" pitchFamily="34" charset="0"/>
                        </a:rPr>
                        <a:t>Tiedetään (suunnilleen) kuinka paljon kunkin palvelun / palvelukokonaisuuden tuottaminen maksaa</a:t>
                      </a:r>
                      <a:endParaRPr lang="fi-FI" sz="1600" baseline="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18815523"/>
                  </a:ext>
                </a:extLst>
              </a:tr>
              <a:tr h="731013">
                <a:tc>
                  <a:txBody>
                    <a:bodyPr/>
                    <a:lstStyle/>
                    <a:p>
                      <a:pPr>
                        <a:lnSpc>
                          <a:spcPts val="1400"/>
                        </a:lnSpc>
                        <a:spcAft>
                          <a:spcPts val="600"/>
                        </a:spcAft>
                      </a:pPr>
                      <a:r>
                        <a:rPr lang="fi-FI" sz="1600" b="0" baseline="0" dirty="0">
                          <a:effectLst/>
                          <a:latin typeface="Arial" panose="020B0604020202020204" pitchFamily="34" charset="0"/>
                        </a:rPr>
                        <a:t>Palvelulistaus mahdollistaa käytettävissä olevien </a:t>
                      </a:r>
                      <a:r>
                        <a:rPr lang="fi-FI" sz="1600" b="0" baseline="0" dirty="0" smtClean="0">
                          <a:effectLst/>
                          <a:latin typeface="Arial" panose="020B0604020202020204" pitchFamily="34" charset="0"/>
                        </a:rPr>
                        <a:t>rajallisten resurssien </a:t>
                      </a:r>
                      <a:r>
                        <a:rPr lang="fi-FI" sz="1600" b="0" baseline="0" dirty="0">
                          <a:effectLst/>
                          <a:latin typeface="Arial" panose="020B0604020202020204" pitchFamily="34" charset="0"/>
                        </a:rPr>
                        <a:t>kohdentamisen mahdollisimman vaikuttavasti</a:t>
                      </a:r>
                      <a:endParaRPr lang="fi-FI" sz="1600" b="0" baseline="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400"/>
                        </a:lnSpc>
                        <a:spcAft>
                          <a:spcPts val="600"/>
                        </a:spcAft>
                      </a:pPr>
                      <a:r>
                        <a:rPr lang="fi-FI" sz="1600" b="0" baseline="0" dirty="0" smtClean="0">
                          <a:effectLst/>
                          <a:latin typeface="Arial" panose="020B0604020202020204" pitchFamily="34" charset="0"/>
                        </a:rPr>
                        <a:t>Kohdistetaan </a:t>
                      </a:r>
                      <a:r>
                        <a:rPr lang="fi-FI" sz="1600" b="0" baseline="0" dirty="0">
                          <a:effectLst/>
                          <a:latin typeface="Arial" panose="020B0604020202020204" pitchFamily="34" charset="0"/>
                        </a:rPr>
                        <a:t>resursseja helsinkiläisten arvostamiin, strategisesti keskeisiin palveihin</a:t>
                      </a:r>
                      <a:r>
                        <a:rPr lang="fi-FI" sz="1600" b="0" baseline="0" dirty="0" smtClean="0">
                          <a:effectLst/>
                          <a:latin typeface="Arial" panose="020B0604020202020204" pitchFamily="34" charset="0"/>
                        </a:rPr>
                        <a:t>. Joistakin tehtävistä ja palveluista ehkä luovutaan tai niitä vähennetään</a:t>
                      </a:r>
                      <a:endParaRPr lang="fi-FI" sz="1600" b="0" baseline="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05801163"/>
                  </a:ext>
                </a:extLst>
              </a:tr>
              <a:tr h="731013">
                <a:tc>
                  <a:txBody>
                    <a:bodyPr/>
                    <a:lstStyle/>
                    <a:p>
                      <a:pPr>
                        <a:lnSpc>
                          <a:spcPts val="1400"/>
                        </a:lnSpc>
                        <a:spcAft>
                          <a:spcPts val="600"/>
                        </a:spcAft>
                      </a:pPr>
                      <a:r>
                        <a:rPr lang="fi-FI" sz="1600" b="0" baseline="0" dirty="0">
                          <a:effectLst/>
                          <a:latin typeface="Arial" panose="020B0604020202020204" pitchFamily="34" charset="0"/>
                        </a:rPr>
                        <a:t>Palvelulistaus luo pohjan olemassa olevien ja uusien palveluiden </a:t>
                      </a:r>
                      <a:r>
                        <a:rPr lang="fi-FI" sz="1600" b="0" baseline="0" dirty="0" smtClean="0">
                          <a:effectLst/>
                          <a:latin typeface="Arial" panose="020B0604020202020204" pitchFamily="34" charset="0"/>
                        </a:rPr>
                        <a:t>kehittämiselle ja digitalisoinnille</a:t>
                      </a:r>
                      <a:endParaRPr lang="fi-FI" sz="1600" b="0" baseline="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400"/>
                        </a:lnSpc>
                        <a:spcAft>
                          <a:spcPts val="600"/>
                        </a:spcAft>
                      </a:pPr>
                      <a:r>
                        <a:rPr lang="fi-FI" sz="1600" b="0" baseline="0" dirty="0">
                          <a:effectLst/>
                          <a:latin typeface="Arial" panose="020B0604020202020204" pitchFamily="34" charset="0"/>
                        </a:rPr>
                        <a:t>Kehittämistoimenpiteitä voidaan kohdistaa helsinkiläisten arvostamiin, strategisesti keskeisiin palveluihin</a:t>
                      </a:r>
                      <a:endParaRPr lang="fi-FI" sz="1600" b="0" baseline="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24849874"/>
                  </a:ext>
                </a:extLst>
              </a:tr>
              <a:tr h="731013">
                <a:tc>
                  <a:txBody>
                    <a:bodyPr/>
                    <a:lstStyle/>
                    <a:p>
                      <a:pPr>
                        <a:lnSpc>
                          <a:spcPts val="1400"/>
                        </a:lnSpc>
                        <a:spcAft>
                          <a:spcPts val="600"/>
                        </a:spcAft>
                      </a:pPr>
                      <a:r>
                        <a:rPr lang="fi-FI" sz="1600" baseline="0" dirty="0">
                          <a:effectLst/>
                          <a:latin typeface="Arial" panose="020B0604020202020204" pitchFamily="34" charset="0"/>
                        </a:rPr>
                        <a:t>Mahdollistetaan toiminnan suunnittelu ja budjetointi palveluittain</a:t>
                      </a:r>
                      <a:endParaRPr lang="fi-FI" sz="1600" baseline="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ts val="1400"/>
                        </a:lnSpc>
                        <a:spcAft>
                          <a:spcPts val="600"/>
                        </a:spcAft>
                      </a:pPr>
                      <a:r>
                        <a:rPr lang="fi-FI" sz="1600" baseline="0" dirty="0">
                          <a:effectLst/>
                          <a:latin typeface="Arial" panose="020B0604020202020204" pitchFamily="34" charset="0"/>
                        </a:rPr>
                        <a:t>Osasto tai tiimikohtaisen toiminnansuunnittelun ja budjetoinnin sijaan siirrytään budjetoimaan ja suunnittelemaan tuotettavia palveluita?</a:t>
                      </a:r>
                      <a:endParaRPr lang="fi-FI" sz="1600" baseline="0" dirty="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00286498"/>
                  </a:ext>
                </a:extLst>
              </a:tr>
            </a:tbl>
          </a:graphicData>
        </a:graphic>
      </p:graphicFrame>
    </p:spTree>
    <p:extLst>
      <p:ext uri="{BB962C8B-B14F-4D97-AF65-F5344CB8AC3E}">
        <p14:creationId xmlns:p14="http://schemas.microsoft.com/office/powerpoint/2010/main" val="286587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Mistä on kyse? 1/3</a:t>
            </a:r>
            <a:endParaRPr lang="fi-FI"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1959725498"/>
              </p:ext>
            </p:extLst>
          </p:nvPr>
        </p:nvGraphicFramePr>
        <p:xfrm>
          <a:off x="609600" y="1664412"/>
          <a:ext cx="10856360" cy="4389120"/>
        </p:xfrm>
        <a:graphic>
          <a:graphicData uri="http://schemas.openxmlformats.org/drawingml/2006/table">
            <a:tbl>
              <a:tblPr>
                <a:tableStyleId>{5C22544A-7EE6-4342-B048-85BDC9FD1C3A}</a:tableStyleId>
              </a:tblPr>
              <a:tblGrid>
                <a:gridCol w="10856360">
                  <a:extLst>
                    <a:ext uri="{9D8B030D-6E8A-4147-A177-3AD203B41FA5}">
                      <a16:colId xmlns:a16="http://schemas.microsoft.com/office/drawing/2014/main" val="4099658537"/>
                    </a:ext>
                  </a:extLst>
                </a:gridCol>
              </a:tblGrid>
              <a:tr h="4181584">
                <a:tc>
                  <a:txBody>
                    <a:bodyPr/>
                    <a:lstStyle/>
                    <a:p>
                      <a:pPr marL="342900" indent="-342900">
                        <a:spcAft>
                          <a:spcPts val="0"/>
                        </a:spcAft>
                        <a:buFont typeface="Arial" panose="020B0604020202020204" pitchFamily="34" charset="0"/>
                        <a:buChar char="•"/>
                      </a:pPr>
                      <a:r>
                        <a:rPr lang="fi-FI" sz="2400" dirty="0" smtClean="0">
                          <a:effectLst/>
                        </a:rPr>
                        <a:t>Palveluiden nykytilan</a:t>
                      </a:r>
                      <a:r>
                        <a:rPr lang="fi-FI" sz="2400" baseline="0" dirty="0" smtClean="0">
                          <a:effectLst/>
                        </a:rPr>
                        <a:t> kuvaus ja arviointi</a:t>
                      </a:r>
                      <a:r>
                        <a:rPr lang="fi-FI" sz="2400" dirty="0" smtClean="0">
                          <a:effectLst/>
                        </a:rPr>
                        <a:t> - projekti on osa Rohkeasti yhdessä – ohjelmakokonaisuutta. Projektipäällikkönä on Katja Lehtola</a:t>
                      </a:r>
                    </a:p>
                    <a:p>
                      <a:pPr marL="342900" indent="-342900">
                        <a:spcAft>
                          <a:spcPts val="0"/>
                        </a:spcAft>
                        <a:buFont typeface="Arial" panose="020B0604020202020204" pitchFamily="34" charset="0"/>
                        <a:buChar char="•"/>
                      </a:pPr>
                      <a:endParaRPr lang="fi-FI" sz="2400" dirty="0" smtClean="0">
                        <a:effectLst/>
                      </a:endParaRPr>
                    </a:p>
                    <a:p>
                      <a:pPr marL="342900" indent="-342900">
                        <a:spcAft>
                          <a:spcPts val="0"/>
                        </a:spcAft>
                        <a:buFont typeface="Arial" panose="020B0604020202020204" pitchFamily="34" charset="0"/>
                        <a:buChar char="•"/>
                      </a:pPr>
                      <a:r>
                        <a:rPr lang="fi-FI" sz="2400" dirty="0" smtClean="0">
                          <a:effectLst/>
                        </a:rPr>
                        <a:t>Projektin </a:t>
                      </a:r>
                      <a:r>
                        <a:rPr lang="fi-FI" sz="2400" dirty="0">
                          <a:effectLst/>
                        </a:rPr>
                        <a:t>keskiössä on Helsingin seurakuntayhtymän ja seurakuntien tuottamien palveluiden tunnistaminen ja nimeäminen. Palvelut voidaan jakaa karkeasti </a:t>
                      </a:r>
                      <a:r>
                        <a:rPr lang="fi-FI" sz="2400" dirty="0" smtClean="0">
                          <a:effectLst/>
                        </a:rPr>
                        <a:t>ottaen </a:t>
                      </a:r>
                      <a:r>
                        <a:rPr lang="fi-FI" sz="2400" dirty="0">
                          <a:effectLst/>
                        </a:rPr>
                        <a:t>kahteen ryhmään- ulkoisiin helsinkiläisille tuotettaviin </a:t>
                      </a:r>
                      <a:r>
                        <a:rPr lang="fi-FI" sz="2400" dirty="0" smtClean="0">
                          <a:effectLst/>
                        </a:rPr>
                        <a:t>ydinpalveluihin </a:t>
                      </a:r>
                      <a:r>
                        <a:rPr lang="fi-FI" sz="2400" dirty="0">
                          <a:effectLst/>
                        </a:rPr>
                        <a:t>ja sisäisiin toimintaa mahdollistaviin tukipalveluihin. </a:t>
                      </a:r>
                    </a:p>
                    <a:p>
                      <a:pPr marL="0" indent="0">
                        <a:spcAft>
                          <a:spcPts val="0"/>
                        </a:spcAft>
                        <a:buFont typeface="Arial" panose="020B0604020202020204" pitchFamily="34" charset="0"/>
                        <a:buNone/>
                      </a:pPr>
                      <a:endParaRPr lang="fi-FI" sz="2400" dirty="0">
                        <a:effectLst/>
                      </a:endParaRPr>
                    </a:p>
                    <a:p>
                      <a:pPr marL="342900" indent="-342900">
                        <a:spcAft>
                          <a:spcPts val="0"/>
                        </a:spcAft>
                        <a:buFont typeface="Arial" panose="020B0604020202020204" pitchFamily="34" charset="0"/>
                        <a:buChar char="•"/>
                      </a:pPr>
                      <a:r>
                        <a:rPr lang="fi-FI" sz="2400" dirty="0">
                          <a:effectLst/>
                        </a:rPr>
                        <a:t>Palveluiden tunnistaminen aloitetaan Helsingin seurakuntayhtymän tuottamista palveluista. Hieman myöhemmin tunnistetaan seurakuntien tuottamat palvelut</a:t>
                      </a:r>
                      <a:r>
                        <a:rPr lang="fi-FI" sz="2400" dirty="0" smtClean="0">
                          <a:effectLst/>
                        </a:rPr>
                        <a:t>.</a:t>
                      </a:r>
                      <a:endParaRPr lang="fi-FI" sz="2400" dirty="0">
                        <a:effectLst/>
                      </a:endParaRPr>
                    </a:p>
                  </a:txBody>
                  <a:tcPr marL="68580" marR="68580" marT="0" marB="0"/>
                </a:tc>
                <a:extLst>
                  <a:ext uri="{0D108BD9-81ED-4DB2-BD59-A6C34878D82A}">
                    <a16:rowId xmlns:a16="http://schemas.microsoft.com/office/drawing/2014/main" val="505151468"/>
                  </a:ext>
                </a:extLst>
              </a:tr>
            </a:tbl>
          </a:graphicData>
        </a:graphic>
      </p:graphicFrame>
    </p:spTree>
    <p:extLst>
      <p:ext uri="{BB962C8B-B14F-4D97-AF65-F5344CB8AC3E}">
        <p14:creationId xmlns:p14="http://schemas.microsoft.com/office/powerpoint/2010/main" val="242901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p:cNvGraphicFramePr>
            <a:graphicFrameLocks noGrp="1"/>
          </p:cNvGraphicFramePr>
          <p:nvPr>
            <p:ph idx="1"/>
            <p:extLst>
              <p:ext uri="{D42A27DB-BD31-4B8C-83A1-F6EECF244321}">
                <p14:modId xmlns:p14="http://schemas.microsoft.com/office/powerpoint/2010/main" val="72599065"/>
              </p:ext>
            </p:extLst>
          </p:nvPr>
        </p:nvGraphicFramePr>
        <p:xfrm>
          <a:off x="811659" y="1325366"/>
          <a:ext cx="10263884" cy="4530904"/>
        </p:xfrm>
        <a:graphic>
          <a:graphicData uri="http://schemas.openxmlformats.org/drawingml/2006/table">
            <a:tbl>
              <a:tblPr>
                <a:tableStyleId>{5C22544A-7EE6-4342-B048-85BDC9FD1C3A}</a:tableStyleId>
              </a:tblPr>
              <a:tblGrid>
                <a:gridCol w="10263884">
                  <a:extLst>
                    <a:ext uri="{9D8B030D-6E8A-4147-A177-3AD203B41FA5}">
                      <a16:colId xmlns:a16="http://schemas.microsoft.com/office/drawing/2014/main" val="4099658537"/>
                    </a:ext>
                  </a:extLst>
                </a:gridCol>
              </a:tblGrid>
              <a:tr h="4530904">
                <a:tc>
                  <a:txBody>
                    <a:bodyPr/>
                    <a:lstStyle/>
                    <a:p>
                      <a:pPr>
                        <a:spcAft>
                          <a:spcPts val="0"/>
                        </a:spcAft>
                      </a:pPr>
                      <a:r>
                        <a:rPr lang="fi-FI" sz="2400" dirty="0" smtClean="0">
                          <a:effectLst/>
                        </a:rPr>
                        <a:t>Kunkin </a:t>
                      </a:r>
                      <a:r>
                        <a:rPr lang="fi-FI" sz="2400" dirty="0">
                          <a:effectLst/>
                        </a:rPr>
                        <a:t>tuotettavan palvelun osalta </a:t>
                      </a:r>
                      <a:endParaRPr lang="fi-FI" sz="2400" dirty="0" smtClean="0">
                        <a:effectLst/>
                      </a:endParaRPr>
                    </a:p>
                    <a:p>
                      <a:pPr marL="342900" indent="-342900">
                        <a:spcAft>
                          <a:spcPts val="0"/>
                        </a:spcAft>
                        <a:buFont typeface="Arial" panose="020B0604020202020204" pitchFamily="34" charset="0"/>
                        <a:buChar char="•"/>
                      </a:pPr>
                      <a:r>
                        <a:rPr lang="fi-FI" sz="2400" dirty="0" smtClean="0">
                          <a:effectLst/>
                        </a:rPr>
                        <a:t>nimetään </a:t>
                      </a:r>
                      <a:r>
                        <a:rPr lang="fi-FI" sz="2400" dirty="0">
                          <a:effectLst/>
                        </a:rPr>
                        <a:t>palvelu, </a:t>
                      </a:r>
                      <a:endParaRPr lang="fi-FI" sz="2400" dirty="0" smtClean="0">
                        <a:effectLst/>
                      </a:endParaRPr>
                    </a:p>
                    <a:p>
                      <a:pPr marL="342900" indent="-342900">
                        <a:spcAft>
                          <a:spcPts val="0"/>
                        </a:spcAft>
                        <a:buFont typeface="Arial" panose="020B0604020202020204" pitchFamily="34" charset="0"/>
                        <a:buChar char="•"/>
                      </a:pPr>
                      <a:r>
                        <a:rPr lang="fi-FI" sz="2400" dirty="0" smtClean="0">
                          <a:effectLst/>
                        </a:rPr>
                        <a:t>laaditaan </a:t>
                      </a:r>
                      <a:r>
                        <a:rPr lang="fi-FI" sz="2400" dirty="0">
                          <a:effectLst/>
                        </a:rPr>
                        <a:t>palvelun tarkempi kuvaus, </a:t>
                      </a:r>
                      <a:endParaRPr lang="fi-FI" sz="2400" dirty="0" smtClean="0">
                        <a:effectLst/>
                      </a:endParaRPr>
                    </a:p>
                    <a:p>
                      <a:pPr marL="342900" indent="-342900">
                        <a:spcAft>
                          <a:spcPts val="0"/>
                        </a:spcAft>
                        <a:buFont typeface="Arial" panose="020B0604020202020204" pitchFamily="34" charset="0"/>
                        <a:buChar char="•"/>
                      </a:pPr>
                      <a:r>
                        <a:rPr lang="fi-FI" sz="2400" dirty="0" smtClean="0">
                          <a:effectLst/>
                        </a:rPr>
                        <a:t>tunnistetaan </a:t>
                      </a:r>
                      <a:r>
                        <a:rPr lang="fi-FI" sz="2400" dirty="0">
                          <a:effectLst/>
                        </a:rPr>
                        <a:t>kohderyhmä </a:t>
                      </a:r>
                      <a:r>
                        <a:rPr lang="fi-FI" sz="2400" dirty="0" smtClean="0">
                          <a:effectLst/>
                        </a:rPr>
                        <a:t>sekä</a:t>
                      </a:r>
                    </a:p>
                    <a:p>
                      <a:pPr marL="342900" indent="-342900">
                        <a:spcAft>
                          <a:spcPts val="0"/>
                        </a:spcAft>
                        <a:buFont typeface="Arial" panose="020B0604020202020204" pitchFamily="34" charset="0"/>
                        <a:buChar char="•"/>
                      </a:pPr>
                      <a:r>
                        <a:rPr lang="fi-FI" sz="2400" dirty="0" smtClean="0">
                          <a:effectLst/>
                        </a:rPr>
                        <a:t>tunnistetaan </a:t>
                      </a:r>
                      <a:r>
                        <a:rPr lang="fi-FI" sz="2400" dirty="0">
                          <a:effectLst/>
                        </a:rPr>
                        <a:t>asiakastarve, johon palvelulla pyritään vastaamaan. </a:t>
                      </a:r>
                      <a:endParaRPr lang="fi-FI" sz="2400" dirty="0" smtClean="0">
                        <a:effectLst/>
                      </a:endParaRPr>
                    </a:p>
                    <a:p>
                      <a:pPr marL="342900" indent="-342900">
                        <a:spcAft>
                          <a:spcPts val="0"/>
                        </a:spcAft>
                        <a:buFont typeface="Arial" panose="020B0604020202020204" pitchFamily="34" charset="0"/>
                        <a:buChar char="•"/>
                      </a:pPr>
                      <a:r>
                        <a:rPr lang="fi-FI" sz="2400" dirty="0" smtClean="0">
                          <a:effectLst/>
                        </a:rPr>
                        <a:t>Mikäli </a:t>
                      </a:r>
                      <a:r>
                        <a:rPr lang="fi-FI" sz="2400" dirty="0">
                          <a:effectLst/>
                        </a:rPr>
                        <a:t>kyseessä on lakisääteinen palvelu, tehdään siitäkin merkintä.</a:t>
                      </a:r>
                    </a:p>
                    <a:p>
                      <a:pPr>
                        <a:spcAft>
                          <a:spcPts val="0"/>
                        </a:spcAft>
                      </a:pPr>
                      <a:r>
                        <a:rPr lang="fi-FI" sz="2400" dirty="0">
                          <a:effectLst/>
                        </a:rPr>
                        <a:t> </a:t>
                      </a:r>
                    </a:p>
                    <a:p>
                      <a:pPr>
                        <a:spcAft>
                          <a:spcPts val="0"/>
                        </a:spcAft>
                      </a:pPr>
                      <a:r>
                        <a:rPr lang="fi-FI" sz="2400" dirty="0" smtClean="0">
                          <a:effectLst/>
                        </a:rPr>
                        <a:t>Lisäksi </a:t>
                      </a:r>
                      <a:r>
                        <a:rPr lang="fi-FI" sz="2400" dirty="0">
                          <a:effectLst/>
                        </a:rPr>
                        <a:t>tunnistetuille palveluille </a:t>
                      </a:r>
                      <a:endParaRPr lang="fi-FI" sz="2400" dirty="0" smtClean="0">
                        <a:effectLst/>
                      </a:endParaRPr>
                    </a:p>
                    <a:p>
                      <a:pPr marL="342900" indent="-342900">
                        <a:spcAft>
                          <a:spcPts val="0"/>
                        </a:spcAft>
                        <a:buFont typeface="Arial" panose="020B0604020202020204" pitchFamily="34" charset="0"/>
                        <a:buChar char="•"/>
                      </a:pPr>
                      <a:r>
                        <a:rPr lang="fi-FI" sz="2400" dirty="0" smtClean="0">
                          <a:effectLst/>
                        </a:rPr>
                        <a:t>kohdistetaan kustannukset:</a:t>
                      </a:r>
                      <a:r>
                        <a:rPr lang="fi-FI" sz="2400" baseline="0" dirty="0" smtClean="0">
                          <a:effectLst/>
                        </a:rPr>
                        <a:t> </a:t>
                      </a:r>
                      <a:r>
                        <a:rPr lang="fi-FI" sz="2400" dirty="0" smtClean="0">
                          <a:effectLst/>
                        </a:rPr>
                        <a:t>henkilöresurssit </a:t>
                      </a:r>
                      <a:r>
                        <a:rPr lang="fi-FI" sz="2400" dirty="0">
                          <a:effectLst/>
                        </a:rPr>
                        <a:t>ja </a:t>
                      </a:r>
                      <a:r>
                        <a:rPr lang="fi-FI" sz="2400" dirty="0" smtClean="0">
                          <a:effectLst/>
                        </a:rPr>
                        <a:t>toimintakustannukset </a:t>
                      </a:r>
                    </a:p>
                    <a:p>
                      <a:pPr marL="342900" indent="-342900">
                        <a:spcAft>
                          <a:spcPts val="0"/>
                        </a:spcAft>
                        <a:buFont typeface="Arial" panose="020B0604020202020204" pitchFamily="34" charset="0"/>
                        <a:buChar char="•"/>
                      </a:pPr>
                      <a:r>
                        <a:rPr lang="fi-FI" sz="2400" dirty="0" smtClean="0">
                          <a:effectLst/>
                        </a:rPr>
                        <a:t>huomioidaan </a:t>
                      </a:r>
                      <a:r>
                        <a:rPr lang="fi-FI" sz="2400" dirty="0">
                          <a:effectLst/>
                        </a:rPr>
                        <a:t>mahdolliset palvelun tuottamisen tulot ja ulkopuolinen rahoitus</a:t>
                      </a:r>
                      <a:r>
                        <a:rPr lang="fi-FI" sz="2400" dirty="0" smtClean="0">
                          <a:effectLst/>
                        </a:rPr>
                        <a:t>.</a:t>
                      </a:r>
                      <a:endParaRPr lang="fi-FI" sz="2400" dirty="0">
                        <a:effectLst/>
                      </a:endParaRPr>
                    </a:p>
                  </a:txBody>
                  <a:tcPr marL="68580" marR="68580" marT="0" marB="0"/>
                </a:tc>
                <a:extLst>
                  <a:ext uri="{0D108BD9-81ED-4DB2-BD59-A6C34878D82A}">
                    <a16:rowId xmlns:a16="http://schemas.microsoft.com/office/drawing/2014/main" val="505151468"/>
                  </a:ext>
                </a:extLst>
              </a:tr>
            </a:tbl>
          </a:graphicData>
        </a:graphic>
      </p:graphicFrame>
      <p:sp>
        <p:nvSpPr>
          <p:cNvPr id="5" name="Otsikko 1"/>
          <p:cNvSpPr>
            <a:spLocks noGrp="1"/>
          </p:cNvSpPr>
          <p:nvPr>
            <p:ph type="title"/>
          </p:nvPr>
        </p:nvSpPr>
        <p:spPr>
          <a:xfrm>
            <a:off x="415636" y="30627"/>
            <a:ext cx="11166764" cy="1143000"/>
          </a:xfrm>
        </p:spPr>
        <p:txBody>
          <a:bodyPr/>
          <a:lstStyle/>
          <a:p>
            <a:r>
              <a:rPr lang="fi-FI" dirty="0" smtClean="0"/>
              <a:t>Mistä on kyse? 2/3</a:t>
            </a:r>
            <a:endParaRPr lang="fi-FI" dirty="0"/>
          </a:p>
        </p:txBody>
      </p:sp>
    </p:spTree>
    <p:extLst>
      <p:ext uri="{BB962C8B-B14F-4D97-AF65-F5344CB8AC3E}">
        <p14:creationId xmlns:p14="http://schemas.microsoft.com/office/powerpoint/2010/main" val="441375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p:cNvGraphicFramePr>
            <a:graphicFrameLocks noGrp="1"/>
          </p:cNvGraphicFramePr>
          <p:nvPr>
            <p:ph idx="1"/>
            <p:extLst>
              <p:ext uri="{D42A27DB-BD31-4B8C-83A1-F6EECF244321}">
                <p14:modId xmlns:p14="http://schemas.microsoft.com/office/powerpoint/2010/main" val="3962745735"/>
              </p:ext>
            </p:extLst>
          </p:nvPr>
        </p:nvGraphicFramePr>
        <p:xfrm>
          <a:off x="842482" y="1417638"/>
          <a:ext cx="10531010" cy="4510551"/>
        </p:xfrm>
        <a:graphic>
          <a:graphicData uri="http://schemas.openxmlformats.org/drawingml/2006/table">
            <a:tbl>
              <a:tblPr>
                <a:tableStyleId>{5C22544A-7EE6-4342-B048-85BDC9FD1C3A}</a:tableStyleId>
              </a:tblPr>
              <a:tblGrid>
                <a:gridCol w="10531010">
                  <a:extLst>
                    <a:ext uri="{9D8B030D-6E8A-4147-A177-3AD203B41FA5}">
                      <a16:colId xmlns:a16="http://schemas.microsoft.com/office/drawing/2014/main" val="4099658537"/>
                    </a:ext>
                  </a:extLst>
                </a:gridCol>
              </a:tblGrid>
              <a:tr h="4510551">
                <a:tc>
                  <a:txBody>
                    <a:bodyPr/>
                    <a:lstStyle/>
                    <a:p>
                      <a:pPr marL="0" indent="0">
                        <a:spcAft>
                          <a:spcPts val="0"/>
                        </a:spcAft>
                        <a:buFont typeface="Arial" panose="020B0604020202020204" pitchFamily="34" charset="0"/>
                        <a:buNone/>
                      </a:pPr>
                      <a:r>
                        <a:rPr lang="fi-FI" sz="2400" dirty="0">
                          <a:effectLst/>
                        </a:rPr>
                        <a:t> </a:t>
                      </a:r>
                    </a:p>
                    <a:p>
                      <a:pPr marL="0" indent="0">
                        <a:spcAft>
                          <a:spcPts val="0"/>
                        </a:spcAft>
                        <a:buFont typeface="Arial" panose="020B0604020202020204" pitchFamily="34" charset="0"/>
                        <a:buNone/>
                      </a:pPr>
                      <a:r>
                        <a:rPr lang="fi-FI" sz="2400" baseline="0" dirty="0" smtClean="0">
                          <a:effectLst/>
                        </a:rPr>
                        <a:t>Palvelut arvioidaan </a:t>
                      </a:r>
                      <a:r>
                        <a:rPr lang="fi-FI" sz="2400" dirty="0" smtClean="0">
                          <a:effectLst/>
                        </a:rPr>
                        <a:t>neljään koriin: </a:t>
                      </a:r>
                    </a:p>
                    <a:p>
                      <a:pPr marL="457200" lvl="1" indent="0">
                        <a:spcAft>
                          <a:spcPts val="100"/>
                        </a:spcAft>
                        <a:buFont typeface="Arial" panose="020B0604020202020204" pitchFamily="34" charset="0"/>
                        <a:buNone/>
                      </a:pPr>
                      <a:r>
                        <a:rPr lang="fi-FI" sz="1800" dirty="0" smtClean="0">
                          <a:effectLst/>
                        </a:rPr>
                        <a:t>1) </a:t>
                      </a:r>
                      <a:r>
                        <a:rPr lang="fi-FI" sz="1800" b="0" dirty="0" smtClean="0">
                          <a:effectLst/>
                        </a:rPr>
                        <a:t>Täysin välttämättömät palvelut</a:t>
                      </a:r>
                      <a:r>
                        <a:rPr lang="fi-FI" sz="1800" b="0" baseline="0" dirty="0" smtClean="0">
                          <a:effectLst/>
                        </a:rPr>
                        <a:t> </a:t>
                      </a:r>
                      <a:r>
                        <a:rPr lang="fi-FI" sz="1800" dirty="0" smtClean="0">
                          <a:effectLst/>
                        </a:rPr>
                        <a:t>(esimerkiksi lakisääteiset tehtävät, joita ei voi missään olosuhteissa jättää hoitamatta)</a:t>
                      </a:r>
                    </a:p>
                    <a:p>
                      <a:pPr marL="457200" lvl="1" indent="0">
                        <a:spcAft>
                          <a:spcPts val="100"/>
                        </a:spcAft>
                        <a:buFont typeface="Arial" panose="020B0604020202020204" pitchFamily="34" charset="0"/>
                        <a:buNone/>
                      </a:pPr>
                      <a:r>
                        <a:rPr lang="fi-FI" sz="1800" dirty="0" smtClean="0">
                          <a:effectLst/>
                        </a:rPr>
                        <a:t>2) Erittäin tärkeät palvelut</a:t>
                      </a:r>
                      <a:r>
                        <a:rPr lang="fi-FI" sz="1800" baseline="0" dirty="0" smtClean="0">
                          <a:effectLst/>
                        </a:rPr>
                        <a:t> (</a:t>
                      </a:r>
                      <a:r>
                        <a:rPr lang="fi-FI" sz="1800" dirty="0" smtClean="0">
                          <a:effectLst/>
                        </a:rPr>
                        <a:t>joiden poisjättäminen merkitsisi kohtuutonta haittaa seurakunnille ja/tai helsinkiläisille)</a:t>
                      </a:r>
                    </a:p>
                    <a:p>
                      <a:pPr marL="457200" lvl="1" indent="0">
                        <a:spcAft>
                          <a:spcPts val="100"/>
                        </a:spcAft>
                        <a:buFont typeface="Arial" panose="020B0604020202020204" pitchFamily="34" charset="0"/>
                        <a:buNone/>
                      </a:pPr>
                      <a:r>
                        <a:rPr lang="fi-FI" sz="1800" dirty="0" smtClean="0">
                          <a:effectLst/>
                        </a:rPr>
                        <a:t>3) Tärkeät palvelut</a:t>
                      </a:r>
                      <a:r>
                        <a:rPr lang="fi-FI" sz="1800" baseline="0" dirty="0" smtClean="0">
                          <a:effectLst/>
                        </a:rPr>
                        <a:t> </a:t>
                      </a:r>
                      <a:r>
                        <a:rPr lang="fi-FI" sz="1800" dirty="0" smtClean="0">
                          <a:effectLst/>
                        </a:rPr>
                        <a:t> (jotka olisi edelleen hyvä hoitaa jollakin tapaa)</a:t>
                      </a:r>
                    </a:p>
                    <a:p>
                      <a:pPr marL="457200" lvl="1" indent="0">
                        <a:spcAft>
                          <a:spcPts val="0"/>
                        </a:spcAft>
                        <a:buFont typeface="Arial" panose="020B0604020202020204" pitchFamily="34" charset="0"/>
                        <a:buNone/>
                      </a:pPr>
                      <a:r>
                        <a:rPr lang="fi-FI" sz="1800" dirty="0" smtClean="0">
                          <a:effectLst/>
                        </a:rPr>
                        <a:t>4) Hyvät palvelut</a:t>
                      </a:r>
                      <a:r>
                        <a:rPr lang="fi-FI" sz="1800" baseline="0" dirty="0" smtClean="0">
                          <a:effectLst/>
                        </a:rPr>
                        <a:t> </a:t>
                      </a:r>
                      <a:r>
                        <a:rPr lang="fi-FI" sz="1800" dirty="0" smtClean="0">
                          <a:effectLst/>
                        </a:rPr>
                        <a:t> (jotka voisi kuitenkin jättää jatkossa kokonaan pois, jos rahat eivät riitä) </a:t>
                      </a:r>
                    </a:p>
                    <a:p>
                      <a:pPr marL="0" indent="0">
                        <a:spcAft>
                          <a:spcPts val="0"/>
                        </a:spcAft>
                        <a:buFont typeface="Arial" panose="020B0604020202020204" pitchFamily="34" charset="0"/>
                        <a:buNone/>
                      </a:pPr>
                      <a:endParaRPr lang="fi-FI" sz="2400" dirty="0" smtClean="0">
                        <a:effectLst/>
                      </a:endParaRPr>
                    </a:p>
                    <a:p>
                      <a:pPr marL="0" indent="0">
                        <a:spcAft>
                          <a:spcPts val="0"/>
                        </a:spcAft>
                        <a:buFont typeface="Arial" panose="020B0604020202020204" pitchFamily="34" charset="0"/>
                        <a:buNone/>
                      </a:pPr>
                      <a:r>
                        <a:rPr lang="fi-FI" sz="2400" dirty="0" smtClean="0">
                          <a:effectLst/>
                        </a:rPr>
                        <a:t>Sisäisen arvioinnin </a:t>
                      </a:r>
                      <a:r>
                        <a:rPr lang="fi-FI" sz="2400" dirty="0">
                          <a:effectLst/>
                        </a:rPr>
                        <a:t>lisäksi on tärkeää saada palautetta helsinkiläisiltä. Mitä kirkon palveluja he </a:t>
                      </a:r>
                      <a:r>
                        <a:rPr lang="fi-FI" sz="2400" dirty="0" smtClean="0">
                          <a:effectLst/>
                        </a:rPr>
                        <a:t>tuntevat</a:t>
                      </a:r>
                      <a:r>
                        <a:rPr lang="fi-FI" sz="2400" baseline="0" dirty="0" smtClean="0">
                          <a:effectLst/>
                        </a:rPr>
                        <a:t> ja pitävät tärkeinä</a:t>
                      </a:r>
                      <a:r>
                        <a:rPr lang="fi-FI" sz="2400" dirty="0" smtClean="0">
                          <a:effectLst/>
                        </a:rPr>
                        <a:t>. Ulkopuoliselta</a:t>
                      </a:r>
                      <a:r>
                        <a:rPr lang="fi-FI" sz="2400" baseline="0" dirty="0" smtClean="0">
                          <a:effectLst/>
                        </a:rPr>
                        <a:t> tutkimuslaitokselta tulee tutkimustuloksia arvioinnin tueksi maaliskuun loppupuolella.</a:t>
                      </a:r>
                      <a:endParaRPr lang="fi-FI" sz="2400" dirty="0">
                        <a:effectLst/>
                      </a:endParaRPr>
                    </a:p>
                  </a:txBody>
                  <a:tcPr marL="68580" marR="68580" marT="0" marB="0"/>
                </a:tc>
                <a:extLst>
                  <a:ext uri="{0D108BD9-81ED-4DB2-BD59-A6C34878D82A}">
                    <a16:rowId xmlns:a16="http://schemas.microsoft.com/office/drawing/2014/main" val="505151468"/>
                  </a:ext>
                </a:extLst>
              </a:tr>
            </a:tbl>
          </a:graphicData>
        </a:graphic>
      </p:graphicFrame>
      <p:sp>
        <p:nvSpPr>
          <p:cNvPr id="6" name="Otsikko 1"/>
          <p:cNvSpPr>
            <a:spLocks noGrp="1"/>
          </p:cNvSpPr>
          <p:nvPr>
            <p:ph type="title"/>
          </p:nvPr>
        </p:nvSpPr>
        <p:spPr>
          <a:xfrm>
            <a:off x="609600" y="274638"/>
            <a:ext cx="10972800" cy="1143000"/>
          </a:xfrm>
        </p:spPr>
        <p:txBody>
          <a:bodyPr/>
          <a:lstStyle/>
          <a:p>
            <a:r>
              <a:rPr lang="fi-FI" dirty="0" smtClean="0"/>
              <a:t>Mistä on kyse? 3/3</a:t>
            </a:r>
            <a:endParaRPr lang="fi-FI" dirty="0"/>
          </a:p>
        </p:txBody>
      </p:sp>
    </p:spTree>
    <p:extLst>
      <p:ext uri="{BB962C8B-B14F-4D97-AF65-F5344CB8AC3E}">
        <p14:creationId xmlns:p14="http://schemas.microsoft.com/office/powerpoint/2010/main" val="379765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92727" y="2749984"/>
            <a:ext cx="10972800" cy="1143000"/>
          </a:xfrm>
        </p:spPr>
        <p:txBody>
          <a:bodyPr/>
          <a:lstStyle/>
          <a:p>
            <a:r>
              <a:rPr lang="fi-FI" dirty="0" smtClean="0"/>
              <a:t>Ennen kuin voidaan arvioida täytyy tunnistaa palvelut ja tuotteet</a:t>
            </a:r>
            <a:endParaRPr lang="fi-FI" dirty="0"/>
          </a:p>
        </p:txBody>
      </p:sp>
    </p:spTree>
    <p:extLst>
      <p:ext uri="{BB962C8B-B14F-4D97-AF65-F5344CB8AC3E}">
        <p14:creationId xmlns:p14="http://schemas.microsoft.com/office/powerpoint/2010/main" val="3162051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Mikä on tuote?</a:t>
            </a:r>
            <a:endParaRPr lang="fi-FI" dirty="0"/>
          </a:p>
        </p:txBody>
      </p:sp>
      <p:sp>
        <p:nvSpPr>
          <p:cNvPr id="3" name="Sisällön paikkamerkki 2"/>
          <p:cNvSpPr>
            <a:spLocks noGrp="1"/>
          </p:cNvSpPr>
          <p:nvPr>
            <p:ph idx="1"/>
          </p:nvPr>
        </p:nvSpPr>
        <p:spPr>
          <a:xfrm>
            <a:off x="471055" y="1634837"/>
            <a:ext cx="10972800" cy="4464196"/>
          </a:xfrm>
        </p:spPr>
        <p:txBody>
          <a:bodyPr>
            <a:normAutofit/>
          </a:bodyPr>
          <a:lstStyle/>
          <a:p>
            <a:r>
              <a:rPr lang="fi-FI" dirty="0" smtClean="0"/>
              <a:t>Tuote on mikä vaan, jota voidaan tuottaa markkinoille (muiden ihmisten saataville) ja jolla voidaan tyydyttää </a:t>
            </a:r>
            <a:r>
              <a:rPr lang="fi-FI" b="1" dirty="0" smtClean="0"/>
              <a:t>tarve tai halu. </a:t>
            </a:r>
            <a:r>
              <a:rPr lang="fi-FI" dirty="0" smtClean="0"/>
              <a:t>Tuote voi olla fyysinen objekti, palvelu, henkilö, paikka, organisaatio tai idea. (Kotler, Armstrong, </a:t>
            </a:r>
            <a:r>
              <a:rPr lang="fi-FI" dirty="0" err="1" smtClean="0"/>
              <a:t>Saunders</a:t>
            </a:r>
            <a:r>
              <a:rPr lang="fi-FI" dirty="0" smtClean="0"/>
              <a:t> &amp; Wong 2002)</a:t>
            </a:r>
          </a:p>
          <a:p>
            <a:r>
              <a:rPr lang="fi-FI" dirty="0" smtClean="0"/>
              <a:t>Suurin ongelma tuotteistamisessa on, että tuotetta tai palvelua ei tarvita eikä haluta!</a:t>
            </a:r>
            <a:endParaRPr lang="fi-FI" dirty="0"/>
          </a:p>
        </p:txBody>
      </p:sp>
    </p:spTree>
    <p:extLst>
      <p:ext uri="{BB962C8B-B14F-4D97-AF65-F5344CB8AC3E}">
        <p14:creationId xmlns:p14="http://schemas.microsoft.com/office/powerpoint/2010/main" val="1374327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144" y="785090"/>
            <a:ext cx="3324345" cy="2648395"/>
          </a:xfrm>
          <a:prstGeom prst="rect">
            <a:avLst/>
          </a:prstGeom>
        </p:spPr>
      </p:pic>
      <p:pic>
        <p:nvPicPr>
          <p:cNvPr id="5" name="Kuv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7615" y="785090"/>
            <a:ext cx="3934691" cy="2623128"/>
          </a:xfrm>
          <a:prstGeom prst="rect">
            <a:avLst/>
          </a:prstGeom>
        </p:spPr>
      </p:pic>
      <p:pic>
        <p:nvPicPr>
          <p:cNvPr id="6" name="Kuv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8733" y="785090"/>
            <a:ext cx="2648395" cy="2648395"/>
          </a:xfrm>
          <a:prstGeom prst="rect">
            <a:avLst/>
          </a:prstGeom>
        </p:spPr>
      </p:pic>
      <p:pic>
        <p:nvPicPr>
          <p:cNvPr id="7" name="Kuva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7615" y="3823853"/>
            <a:ext cx="3934690" cy="2213263"/>
          </a:xfrm>
          <a:prstGeom prst="rect">
            <a:avLst/>
          </a:prstGeom>
        </p:spPr>
      </p:pic>
      <p:pic>
        <p:nvPicPr>
          <p:cNvPr id="8" name="Kuva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9144" y="3823853"/>
            <a:ext cx="2607734" cy="2159733"/>
          </a:xfrm>
          <a:prstGeom prst="rect">
            <a:avLst/>
          </a:prstGeom>
        </p:spPr>
      </p:pic>
      <p:sp>
        <p:nvSpPr>
          <p:cNvPr id="2" name="Suorakulmio 1"/>
          <p:cNvSpPr/>
          <p:nvPr/>
        </p:nvSpPr>
        <p:spPr>
          <a:xfrm rot="20140316">
            <a:off x="9167687" y="2808596"/>
            <a:ext cx="1948873" cy="424873"/>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Henkilö</a:t>
            </a:r>
            <a:endParaRPr lang="fi-FI" dirty="0"/>
          </a:p>
        </p:txBody>
      </p:sp>
      <p:sp>
        <p:nvSpPr>
          <p:cNvPr id="9" name="Suorakulmio 8"/>
          <p:cNvSpPr/>
          <p:nvPr/>
        </p:nvSpPr>
        <p:spPr>
          <a:xfrm rot="20140316">
            <a:off x="5067755" y="2912506"/>
            <a:ext cx="1948873" cy="424873"/>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Palvelu</a:t>
            </a:r>
            <a:endParaRPr lang="fi-FI" dirty="0"/>
          </a:p>
        </p:txBody>
      </p:sp>
      <p:sp>
        <p:nvSpPr>
          <p:cNvPr id="10" name="Suorakulmio 9"/>
          <p:cNvSpPr/>
          <p:nvPr/>
        </p:nvSpPr>
        <p:spPr>
          <a:xfrm rot="20140316">
            <a:off x="9194866" y="5432064"/>
            <a:ext cx="2357559" cy="644924"/>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Fyysinen objekti</a:t>
            </a:r>
            <a:endParaRPr lang="fi-FI" dirty="0"/>
          </a:p>
        </p:txBody>
      </p:sp>
      <p:sp>
        <p:nvSpPr>
          <p:cNvPr id="11" name="Suorakulmio 10"/>
          <p:cNvSpPr/>
          <p:nvPr/>
        </p:nvSpPr>
        <p:spPr>
          <a:xfrm rot="20140316">
            <a:off x="2088871" y="2904092"/>
            <a:ext cx="1948873" cy="424873"/>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Tila</a:t>
            </a:r>
            <a:endParaRPr lang="fi-FI" dirty="0"/>
          </a:p>
        </p:txBody>
      </p:sp>
      <p:sp>
        <p:nvSpPr>
          <p:cNvPr id="12" name="Suorakulmio 11"/>
          <p:cNvSpPr/>
          <p:nvPr/>
        </p:nvSpPr>
        <p:spPr>
          <a:xfrm rot="20140316">
            <a:off x="1959166" y="6050561"/>
            <a:ext cx="1948873" cy="424873"/>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t>Organisaatio</a:t>
            </a:r>
            <a:endParaRPr lang="fi-FI" dirty="0"/>
          </a:p>
        </p:txBody>
      </p:sp>
      <p:pic>
        <p:nvPicPr>
          <p:cNvPr id="3" name="Kuva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09027" y="3869847"/>
            <a:ext cx="2978883" cy="2121274"/>
          </a:xfrm>
          <a:prstGeom prst="rect">
            <a:avLst/>
          </a:prstGeom>
        </p:spPr>
      </p:pic>
    </p:spTree>
    <p:extLst>
      <p:ext uri="{BB962C8B-B14F-4D97-AF65-F5344CB8AC3E}">
        <p14:creationId xmlns:p14="http://schemas.microsoft.com/office/powerpoint/2010/main" val="576728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Mikä on palvelu?</a:t>
            </a:r>
            <a:br>
              <a:rPr lang="fi-FI" dirty="0" smtClean="0"/>
            </a:br>
            <a:r>
              <a:rPr lang="fi-FI" dirty="0" smtClean="0"/>
              <a:t> </a:t>
            </a:r>
            <a:r>
              <a:rPr lang="fi-FI" sz="1800" dirty="0" smtClean="0"/>
              <a:t>Muokattu Katja Lehtola - alkuperäinen HS 31.7.2005 Ritva-Liisa Snellman</a:t>
            </a:r>
            <a:endParaRPr lang="fi-FI" sz="1800" dirty="0"/>
          </a:p>
        </p:txBody>
      </p:sp>
      <p:sp>
        <p:nvSpPr>
          <p:cNvPr id="3" name="Sisällön paikkamerkki 2"/>
          <p:cNvSpPr>
            <a:spLocks noGrp="1"/>
          </p:cNvSpPr>
          <p:nvPr>
            <p:ph idx="1"/>
          </p:nvPr>
        </p:nvSpPr>
        <p:spPr>
          <a:xfrm>
            <a:off x="471055" y="1634837"/>
            <a:ext cx="10972800" cy="4464196"/>
          </a:xfrm>
        </p:spPr>
        <p:txBody>
          <a:bodyPr>
            <a:normAutofit lnSpcReduction="10000"/>
          </a:bodyPr>
          <a:lstStyle/>
          <a:p>
            <a:r>
              <a:rPr lang="fi-FI" dirty="0" smtClean="0"/>
              <a:t>Se on aineetonta, sitä ei näe eikä siihen voi koskea</a:t>
            </a:r>
          </a:p>
          <a:p>
            <a:r>
              <a:rPr lang="fi-FI" dirty="0" smtClean="0"/>
              <a:t>Sitä ei voi kokeilla etukäteen</a:t>
            </a:r>
          </a:p>
          <a:p>
            <a:r>
              <a:rPr lang="fi-FI" dirty="0" smtClean="0"/>
              <a:t>Se syntyy hetkessä, kohtaamisessa lähimmäisen kanssa</a:t>
            </a:r>
          </a:p>
          <a:p>
            <a:r>
              <a:rPr lang="fi-FI" dirty="0" smtClean="0"/>
              <a:t>Sitä ei voi varastoida</a:t>
            </a:r>
          </a:p>
          <a:p>
            <a:r>
              <a:rPr lang="fi-FI" dirty="0" smtClean="0"/>
              <a:t>Se on toimintaa</a:t>
            </a:r>
          </a:p>
          <a:p>
            <a:r>
              <a:rPr lang="fi-FI" dirty="0" smtClean="0"/>
              <a:t>Se tuotetaan lähimmäiselle yksilöllisesti</a:t>
            </a:r>
          </a:p>
          <a:p>
            <a:r>
              <a:rPr lang="fi-FI" dirty="0" smtClean="0"/>
              <a:t>Sitä ei voi myydä edelleen toiselle</a:t>
            </a:r>
          </a:p>
          <a:p>
            <a:r>
              <a:rPr lang="fi-FI" dirty="0" smtClean="0"/>
              <a:t>Sitä ei voi kuljettaa</a:t>
            </a:r>
          </a:p>
          <a:p>
            <a:r>
              <a:rPr lang="fi-FI" dirty="0" smtClean="0"/>
              <a:t>Sen tuottamiseen osallistuu myös asiakas eli lähimmäinen</a:t>
            </a:r>
          </a:p>
        </p:txBody>
      </p:sp>
    </p:spTree>
    <p:extLst>
      <p:ext uri="{BB962C8B-B14F-4D97-AF65-F5344CB8AC3E}">
        <p14:creationId xmlns:p14="http://schemas.microsoft.com/office/powerpoint/2010/main" val="2942659643"/>
      </p:ext>
    </p:extLst>
  </p:cSld>
  <p:clrMapOvr>
    <a:masterClrMapping/>
  </p:clrMapOvr>
</p:sld>
</file>

<file path=ppt/theme/theme1.xml><?xml version="1.0" encoding="utf-8"?>
<a:theme xmlns:a="http://schemas.openxmlformats.org/drawingml/2006/main" name="esityspohja">
  <a:themeElements>
    <a:clrScheme name="Kirkko Helsingissä">
      <a:dk1>
        <a:srgbClr val="000000"/>
      </a:dk1>
      <a:lt1>
        <a:srgbClr val="FFFFFF"/>
      </a:lt1>
      <a:dk2>
        <a:srgbClr val="005293"/>
      </a:dk2>
      <a:lt2>
        <a:srgbClr val="93B1CB"/>
      </a:lt2>
      <a:accent1>
        <a:srgbClr val="722EA5"/>
      </a:accent1>
      <a:accent2>
        <a:srgbClr val="5B8F22"/>
      </a:accent2>
      <a:accent3>
        <a:srgbClr val="AA272F"/>
      </a:accent3>
      <a:accent4>
        <a:srgbClr val="FDC82F"/>
      </a:accent4>
      <a:accent5>
        <a:srgbClr val="AD80D0"/>
      </a:accent5>
      <a:accent6>
        <a:srgbClr val="C8E59A"/>
      </a:accent6>
      <a:hlink>
        <a:srgbClr val="CC4DC3"/>
      </a:hlink>
      <a:folHlink>
        <a:srgbClr val="722EA5"/>
      </a:folHlink>
    </a:clrScheme>
    <a:fontScheme name="Sivisty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sityspohja" id="{66B4C05E-E625-4B4A-90AD-7D9C0C0AF16E}" vid="{5C33D8AC-3FD4-4C16-B0B7-AA81DE050AAF}"/>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62981760862C5848BDC27153D067036B" ma:contentTypeVersion="14" ma:contentTypeDescription="Luo uusi asiakirja." ma:contentTypeScope="" ma:versionID="352dd6501702f6dd88874f0ed4dee49a">
  <xsd:schema xmlns:xsd="http://www.w3.org/2001/XMLSchema" xmlns:xs="http://www.w3.org/2001/XMLSchema" xmlns:p="http://schemas.microsoft.com/office/2006/metadata/properties" xmlns:ns3="34a74a24-bd2c-42a2-afc1-a3b4637d6b91" xmlns:ns4="2af9d98f-6814-42d2-a7c4-f1c67f391ee1" targetNamespace="http://schemas.microsoft.com/office/2006/metadata/properties" ma:root="true" ma:fieldsID="5b79f23806eddeb368e77c13ae7b3ff4" ns3:_="" ns4:_="">
    <xsd:import namespace="34a74a24-bd2c-42a2-afc1-a3b4637d6b91"/>
    <xsd:import namespace="2af9d98f-6814-42d2-a7c4-f1c67f391ee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a74a24-bd2c-42a2-afc1-a3b4637d6b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f9d98f-6814-42d2-a7c4-f1c67f391ee1"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SharingHintHash" ma:index="12"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F06EF6-831C-4B55-8995-9F8D39572644}">
  <ds:schemaRefs>
    <ds:schemaRef ds:uri="http://schemas.openxmlformats.org/package/2006/metadata/core-properties"/>
    <ds:schemaRef ds:uri="http://schemas.microsoft.com/office/2006/documentManagement/types"/>
    <ds:schemaRef ds:uri="http://schemas.microsoft.com/office/infopath/2007/PartnerControls"/>
    <ds:schemaRef ds:uri="34a74a24-bd2c-42a2-afc1-a3b4637d6b91"/>
    <ds:schemaRef ds:uri="http://purl.org/dc/elements/1.1/"/>
    <ds:schemaRef ds:uri="http://schemas.microsoft.com/office/2006/metadata/properties"/>
    <ds:schemaRef ds:uri="http://purl.org/dc/terms/"/>
    <ds:schemaRef ds:uri="2af9d98f-6814-42d2-a7c4-f1c67f391ee1"/>
    <ds:schemaRef ds:uri="http://www.w3.org/XML/1998/namespace"/>
    <ds:schemaRef ds:uri="http://purl.org/dc/dcmitype/"/>
  </ds:schemaRefs>
</ds:datastoreItem>
</file>

<file path=customXml/itemProps2.xml><?xml version="1.0" encoding="utf-8"?>
<ds:datastoreItem xmlns:ds="http://schemas.openxmlformats.org/officeDocument/2006/customXml" ds:itemID="{9C16B305-CEC7-4F1F-B2EB-5B68E82094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a74a24-bd2c-42a2-afc1-a3b4637d6b91"/>
    <ds:schemaRef ds:uri="2af9d98f-6814-42d2-a7c4-f1c67f391e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9F0769-F325-48AC-BEFA-B1805EAB7A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777</TotalTime>
  <Words>1022</Words>
  <Application>Microsoft Office PowerPoint</Application>
  <PresentationFormat>Laajakuva</PresentationFormat>
  <Paragraphs>122</Paragraphs>
  <Slides>19</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19</vt:i4>
      </vt:variant>
    </vt:vector>
  </HeadingPairs>
  <TitlesOfParts>
    <vt:vector size="25" baseType="lpstr">
      <vt:lpstr>ＭＳ Ｐゴシック</vt:lpstr>
      <vt:lpstr>Arial</vt:lpstr>
      <vt:lpstr>Calibri</vt:lpstr>
      <vt:lpstr>Georgia</vt:lpstr>
      <vt:lpstr>Times New Roman</vt:lpstr>
      <vt:lpstr>esityspohja</vt:lpstr>
      <vt:lpstr>Palveluiden nykytilan kuvaus ja arviointi</vt:lpstr>
      <vt:lpstr>Palveluiden nykytilan kuvaus ja arviointi projektin tavoitteet</vt:lpstr>
      <vt:lpstr>Mistä on kyse? 1/3</vt:lpstr>
      <vt:lpstr>Mistä on kyse? 2/3</vt:lpstr>
      <vt:lpstr>Mistä on kyse? 3/3</vt:lpstr>
      <vt:lpstr>Ennen kuin voidaan arvioida täytyy tunnistaa palvelut ja tuotteet</vt:lpstr>
      <vt:lpstr>Mikä on tuote?</vt:lpstr>
      <vt:lpstr>PowerPoint-esitys</vt:lpstr>
      <vt:lpstr>Mikä on palvelu?  Muokattu Katja Lehtola - alkuperäinen HS 31.7.2005 Ritva-Liisa Snellman</vt:lpstr>
      <vt:lpstr>Yksi tarve – monta tuotetta ja palvelua</vt:lpstr>
      <vt:lpstr>Yksi tarve – monta tuotetta, palvelua  ja myös kilpailua</vt:lpstr>
      <vt:lpstr>Esimerkkejä kirkon palveluista</vt:lpstr>
      <vt:lpstr>Palvelut tunnistetaan ja nimetään erillisille excel-dokumentointipohjalle</vt:lpstr>
      <vt:lpstr>Kustakin palvelusta tunnistetaan seuraavat asiat</vt:lpstr>
      <vt:lpstr>PowerPoint-esitys</vt:lpstr>
      <vt:lpstr>Kun palvelulistaus on kunnossa, palveluille kohdistetaan kustannukset ja tehdään arviointi</vt:lpstr>
      <vt:lpstr>PowerPoint-esitys</vt:lpstr>
      <vt:lpstr>On hyvä huomata että,</vt:lpstr>
      <vt:lpstr>PowerPoint-esitys</vt:lpstr>
    </vt:vector>
  </TitlesOfParts>
  <Company>Helsingin seurakuntayhtymä</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Palvelumuotoilijoiden valtakunnallinen verkostotapaaminen</dc:title>
  <dc:creator>Salonen Eeva</dc:creator>
  <cp:lastModifiedBy>Reina Riikka</cp:lastModifiedBy>
  <cp:revision>62</cp:revision>
  <cp:lastPrinted>2010-07-01T09:32:23Z</cp:lastPrinted>
  <dcterms:created xsi:type="dcterms:W3CDTF">2021-05-06T08:54:33Z</dcterms:created>
  <dcterms:modified xsi:type="dcterms:W3CDTF">2022-02-15T14:51:21Z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0x01010062981760862C5848BDC27153D067036B</vt:lpwstr>
  </property>
</Properties>
</file>