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90" r:id="rId3"/>
    <p:sldId id="281" r:id="rId4"/>
    <p:sldId id="287" r:id="rId5"/>
    <p:sldId id="284" r:id="rId6"/>
    <p:sldId id="289" r:id="rId7"/>
    <p:sldId id="294" r:id="rId8"/>
    <p:sldId id="292" r:id="rId9"/>
    <p:sldId id="282" r:id="rId10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CF2EB-AA6C-42E3-8208-7B69B5DF6BA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28354814-E8B1-40AC-9168-4C50CAC7C93E}">
      <dgm:prSet phldrT="[Teksti]"/>
      <dgm:spPr/>
      <dgm:t>
        <a:bodyPr/>
        <a:lstStyle/>
        <a:p>
          <a:r>
            <a:rPr lang="fi-FI" dirty="0" smtClean="0"/>
            <a:t>2022-</a:t>
          </a:r>
          <a:endParaRPr lang="fi-FI" dirty="0"/>
        </a:p>
      </dgm:t>
    </dgm:pt>
    <dgm:pt modelId="{C459816A-978A-4DE8-B16D-142D9ECF651E}" type="parTrans" cxnId="{34CA6AA3-6361-49FF-9259-4379C82A66B5}">
      <dgm:prSet/>
      <dgm:spPr/>
      <dgm:t>
        <a:bodyPr/>
        <a:lstStyle/>
        <a:p>
          <a:endParaRPr lang="fi-FI"/>
        </a:p>
      </dgm:t>
    </dgm:pt>
    <dgm:pt modelId="{434387AA-334D-4891-9456-F2F3FDFD60C1}" type="sibTrans" cxnId="{34CA6AA3-6361-49FF-9259-4379C82A66B5}">
      <dgm:prSet/>
      <dgm:spPr/>
      <dgm:t>
        <a:bodyPr/>
        <a:lstStyle/>
        <a:p>
          <a:endParaRPr lang="fi-FI"/>
        </a:p>
      </dgm:t>
    </dgm:pt>
    <dgm:pt modelId="{76A49396-7440-4414-88BD-EF5351E78852}">
      <dgm:prSet phldrT="[Teksti]"/>
      <dgm:spPr/>
      <dgm:t>
        <a:bodyPr/>
        <a:lstStyle/>
        <a:p>
          <a:pPr algn="l"/>
          <a:r>
            <a:rPr lang="fi-FI" dirty="0" smtClean="0"/>
            <a:t>Työsuorituksen arviointikeskustelu käydään joka vuosi 31.8 mennessä</a:t>
          </a:r>
        </a:p>
        <a:p>
          <a:pPr algn="l"/>
          <a:r>
            <a:rPr lang="fi-FI" dirty="0" smtClean="0"/>
            <a:t>Arviointijakso alkaa joka vuosi 1.9 ja päättyy seuraavana vuonna 31.8 </a:t>
          </a:r>
          <a:endParaRPr lang="fi-FI" dirty="0"/>
        </a:p>
      </dgm:t>
    </dgm:pt>
    <dgm:pt modelId="{4357D035-9D1E-46D9-AC7E-70EE90110C58}" type="parTrans" cxnId="{68394729-D4F2-4CDC-B000-CBBB8AFD8AA7}">
      <dgm:prSet/>
      <dgm:spPr/>
      <dgm:t>
        <a:bodyPr/>
        <a:lstStyle/>
        <a:p>
          <a:endParaRPr lang="fi-FI"/>
        </a:p>
      </dgm:t>
    </dgm:pt>
    <dgm:pt modelId="{7B244F3C-7DA3-447E-BCF0-7772FE41506A}" type="sibTrans" cxnId="{68394729-D4F2-4CDC-B000-CBBB8AFD8AA7}">
      <dgm:prSet/>
      <dgm:spPr/>
      <dgm:t>
        <a:bodyPr/>
        <a:lstStyle/>
        <a:p>
          <a:endParaRPr lang="fi-FI"/>
        </a:p>
      </dgm:t>
    </dgm:pt>
    <dgm:pt modelId="{796F8454-E0F5-4382-97FF-AEEEB5B0A86A}">
      <dgm:prSet phldrT="[Teksti]"/>
      <dgm:spPr/>
      <dgm:t>
        <a:bodyPr/>
        <a:lstStyle/>
        <a:p>
          <a:pPr algn="l"/>
          <a:r>
            <a:rPr lang="fi-FI" dirty="0" smtClean="0"/>
            <a:t>Arviointiryhmä toimittaa arvioinnin tulokset 31.8 mennessä palkkausryhmälle</a:t>
          </a:r>
        </a:p>
        <a:p>
          <a:pPr algn="l"/>
          <a:r>
            <a:rPr lang="fi-FI" dirty="0" smtClean="0"/>
            <a:t>Jos palkkoja on mahdollisuus tarkistaa järjestelyerän puitteissa, palkkausryhmä laatii </a:t>
          </a:r>
          <a:r>
            <a:rPr lang="fi-FI" dirty="0" smtClean="0"/>
            <a:t>esityksen palkantarkistuksista yhteisen kirkkoneuvoston lokakuun kokoukseen</a:t>
          </a:r>
        </a:p>
        <a:p>
          <a:pPr algn="l"/>
          <a:r>
            <a:rPr lang="fi-FI" dirty="0" smtClean="0"/>
            <a:t>palkankorotukset maksuun marraskuussa</a:t>
          </a:r>
          <a:endParaRPr lang="fi-FI" dirty="0"/>
        </a:p>
      </dgm:t>
    </dgm:pt>
    <dgm:pt modelId="{785F6FC8-FF98-4AF5-A917-97597DD0AC33}" type="parTrans" cxnId="{3882A76B-16F2-42E9-8700-6CD13D2695E9}">
      <dgm:prSet/>
      <dgm:spPr/>
      <dgm:t>
        <a:bodyPr/>
        <a:lstStyle/>
        <a:p>
          <a:endParaRPr lang="fi-FI"/>
        </a:p>
      </dgm:t>
    </dgm:pt>
    <dgm:pt modelId="{92C33143-3FAE-4C57-AB38-E469F1D4644A}" type="sibTrans" cxnId="{3882A76B-16F2-42E9-8700-6CD13D2695E9}">
      <dgm:prSet/>
      <dgm:spPr/>
      <dgm:t>
        <a:bodyPr/>
        <a:lstStyle/>
        <a:p>
          <a:endParaRPr lang="fi-FI"/>
        </a:p>
      </dgm:t>
    </dgm:pt>
    <dgm:pt modelId="{977CD7AF-00AF-4B15-8C4F-01EFC064B758}" type="pres">
      <dgm:prSet presAssocID="{881CF2EB-AA6C-42E3-8208-7B69B5DF6B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fi-FI"/>
        </a:p>
      </dgm:t>
    </dgm:pt>
    <dgm:pt modelId="{716A3DC8-54EC-4DEF-B738-258FBAD54859}" type="pres">
      <dgm:prSet presAssocID="{28354814-E8B1-40AC-9168-4C50CAC7C93E}" presName="horFlow" presStyleCnt="0"/>
      <dgm:spPr/>
    </dgm:pt>
    <dgm:pt modelId="{DA535A93-2B49-413A-AA08-72AB4EB96250}" type="pres">
      <dgm:prSet presAssocID="{28354814-E8B1-40AC-9168-4C50CAC7C93E}" presName="bigChev" presStyleLbl="node1" presStyleIdx="0" presStyleCnt="1" custScaleX="55793" custLinFactNeighborX="-21320" custLinFactNeighborY="8009"/>
      <dgm:spPr/>
      <dgm:t>
        <a:bodyPr/>
        <a:lstStyle/>
        <a:p>
          <a:endParaRPr lang="fi-FI"/>
        </a:p>
      </dgm:t>
    </dgm:pt>
    <dgm:pt modelId="{F1335C28-65FC-43E8-B833-C669DB29378F}" type="pres">
      <dgm:prSet presAssocID="{4357D035-9D1E-46D9-AC7E-70EE90110C58}" presName="parTrans" presStyleCnt="0"/>
      <dgm:spPr/>
    </dgm:pt>
    <dgm:pt modelId="{CA2950B5-D73A-4DBE-BD22-F549E430543E}" type="pres">
      <dgm:prSet presAssocID="{76A49396-7440-4414-88BD-EF5351E78852}" presName="node" presStyleLbl="alignAccFollowNode1" presStyleIdx="0" presStyleCnt="2" custLinFactNeighborX="-366" custLinFactNeighborY="926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234D592-4E02-4B32-BB54-B572FE91E42A}" type="pres">
      <dgm:prSet presAssocID="{7B244F3C-7DA3-447E-BCF0-7772FE41506A}" presName="sibTrans" presStyleCnt="0"/>
      <dgm:spPr/>
    </dgm:pt>
    <dgm:pt modelId="{62E37A59-1A04-458D-B8A3-C5ABED808D29}" type="pres">
      <dgm:prSet presAssocID="{796F8454-E0F5-4382-97FF-AEEEB5B0A86A}" presName="node" presStyleLbl="alignAccFollowNode1" presStyleIdx="1" presStyleCnt="2" custScaleX="107255" custLinFactNeighborX="37835" custLinFactNeighborY="861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4CA6AA3-6361-49FF-9259-4379C82A66B5}" srcId="{881CF2EB-AA6C-42E3-8208-7B69B5DF6BA2}" destId="{28354814-E8B1-40AC-9168-4C50CAC7C93E}" srcOrd="0" destOrd="0" parTransId="{C459816A-978A-4DE8-B16D-142D9ECF651E}" sibTransId="{434387AA-334D-4891-9456-F2F3FDFD60C1}"/>
    <dgm:cxn modelId="{3DBC6BCC-ED7D-463B-B921-39ECA809CBAE}" type="presOf" srcId="{796F8454-E0F5-4382-97FF-AEEEB5B0A86A}" destId="{62E37A59-1A04-458D-B8A3-C5ABED808D29}" srcOrd="0" destOrd="0" presId="urn:microsoft.com/office/officeart/2005/8/layout/lProcess3"/>
    <dgm:cxn modelId="{3882A76B-16F2-42E9-8700-6CD13D2695E9}" srcId="{28354814-E8B1-40AC-9168-4C50CAC7C93E}" destId="{796F8454-E0F5-4382-97FF-AEEEB5B0A86A}" srcOrd="1" destOrd="0" parTransId="{785F6FC8-FF98-4AF5-A917-97597DD0AC33}" sibTransId="{92C33143-3FAE-4C57-AB38-E469F1D4644A}"/>
    <dgm:cxn modelId="{B3DDD1C4-CC88-4E19-BE28-B3C328708064}" type="presOf" srcId="{76A49396-7440-4414-88BD-EF5351E78852}" destId="{CA2950B5-D73A-4DBE-BD22-F549E430543E}" srcOrd="0" destOrd="0" presId="urn:microsoft.com/office/officeart/2005/8/layout/lProcess3"/>
    <dgm:cxn modelId="{68394729-D4F2-4CDC-B000-CBBB8AFD8AA7}" srcId="{28354814-E8B1-40AC-9168-4C50CAC7C93E}" destId="{76A49396-7440-4414-88BD-EF5351E78852}" srcOrd="0" destOrd="0" parTransId="{4357D035-9D1E-46D9-AC7E-70EE90110C58}" sibTransId="{7B244F3C-7DA3-447E-BCF0-7772FE41506A}"/>
    <dgm:cxn modelId="{0B2C356B-87AB-434C-8186-85E9EB6A90EA}" type="presOf" srcId="{28354814-E8B1-40AC-9168-4C50CAC7C93E}" destId="{DA535A93-2B49-413A-AA08-72AB4EB96250}" srcOrd="0" destOrd="0" presId="urn:microsoft.com/office/officeart/2005/8/layout/lProcess3"/>
    <dgm:cxn modelId="{422AB8CA-691A-493D-837B-4EDE25EBC004}" type="presOf" srcId="{881CF2EB-AA6C-42E3-8208-7B69B5DF6BA2}" destId="{977CD7AF-00AF-4B15-8C4F-01EFC064B758}" srcOrd="0" destOrd="0" presId="urn:microsoft.com/office/officeart/2005/8/layout/lProcess3"/>
    <dgm:cxn modelId="{82B57400-16C5-4B1E-8620-6C6419CFD602}" type="presParOf" srcId="{977CD7AF-00AF-4B15-8C4F-01EFC064B758}" destId="{716A3DC8-54EC-4DEF-B738-258FBAD54859}" srcOrd="0" destOrd="0" presId="urn:microsoft.com/office/officeart/2005/8/layout/lProcess3"/>
    <dgm:cxn modelId="{EF9A53D7-3A32-4C97-8A1D-4F6486921950}" type="presParOf" srcId="{716A3DC8-54EC-4DEF-B738-258FBAD54859}" destId="{DA535A93-2B49-413A-AA08-72AB4EB96250}" srcOrd="0" destOrd="0" presId="urn:microsoft.com/office/officeart/2005/8/layout/lProcess3"/>
    <dgm:cxn modelId="{A21CEBC3-1C81-43A4-8783-94CAFBBB516E}" type="presParOf" srcId="{716A3DC8-54EC-4DEF-B738-258FBAD54859}" destId="{F1335C28-65FC-43E8-B833-C669DB29378F}" srcOrd="1" destOrd="0" presId="urn:microsoft.com/office/officeart/2005/8/layout/lProcess3"/>
    <dgm:cxn modelId="{55A3B813-721A-4535-93C0-0491D223AC08}" type="presParOf" srcId="{716A3DC8-54EC-4DEF-B738-258FBAD54859}" destId="{CA2950B5-D73A-4DBE-BD22-F549E430543E}" srcOrd="2" destOrd="0" presId="urn:microsoft.com/office/officeart/2005/8/layout/lProcess3"/>
    <dgm:cxn modelId="{7F6160E2-4368-446D-9209-F97B04A03C84}" type="presParOf" srcId="{716A3DC8-54EC-4DEF-B738-258FBAD54859}" destId="{F234D592-4E02-4B32-BB54-B572FE91E42A}" srcOrd="3" destOrd="0" presId="urn:microsoft.com/office/officeart/2005/8/layout/lProcess3"/>
    <dgm:cxn modelId="{717E8F22-44EB-4F51-A894-33B20E07E81A}" type="presParOf" srcId="{716A3DC8-54EC-4DEF-B738-258FBAD54859}" destId="{62E37A59-1A04-458D-B8A3-C5ABED808D2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391095-6CA3-4702-8638-A43443158533}" type="doc">
      <dgm:prSet loTypeId="urn:microsoft.com/office/officeart/2005/8/layout/process1" loCatId="process" qsTypeId="urn:microsoft.com/office/officeart/2005/8/quickstyle/simple4" qsCatId="simple" csTypeId="urn:microsoft.com/office/officeart/2005/8/colors/accent5_3" csCatId="accent5" phldr="1"/>
      <dgm:spPr/>
    </dgm:pt>
    <dgm:pt modelId="{35253605-7903-4FEB-AFDB-277804A36688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2020</a:t>
          </a:r>
        </a:p>
        <a:p>
          <a:r>
            <a:rPr lang="fi-FI" sz="1400" dirty="0" smtClean="0">
              <a:solidFill>
                <a:schemeClr val="tx1"/>
              </a:solidFill>
            </a:rPr>
            <a:t>Johtamisen 360 -arviointi</a:t>
          </a:r>
        </a:p>
      </dgm:t>
    </dgm:pt>
    <dgm:pt modelId="{ACAAA499-FFC8-450B-9A3A-6E3119298CA0}" type="parTrans" cxnId="{FF07D35C-2135-4D26-93DA-D215BC2F172C}">
      <dgm:prSet/>
      <dgm:spPr/>
      <dgm:t>
        <a:bodyPr/>
        <a:lstStyle/>
        <a:p>
          <a:endParaRPr lang="fi-FI"/>
        </a:p>
      </dgm:t>
    </dgm:pt>
    <dgm:pt modelId="{197604CD-D404-4456-B6C2-56C2044DEA4E}" type="sibTrans" cxnId="{FF07D35C-2135-4D26-93DA-D215BC2F172C}">
      <dgm:prSet/>
      <dgm:spPr/>
      <dgm:t>
        <a:bodyPr/>
        <a:lstStyle/>
        <a:p>
          <a:endParaRPr lang="fi-FI"/>
        </a:p>
      </dgm:t>
    </dgm:pt>
    <dgm:pt modelId="{E6B49C61-E79F-42F8-AC97-B2837EC5F6D9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2021</a:t>
          </a:r>
        </a:p>
        <a:p>
          <a:r>
            <a:rPr lang="fi-FI" sz="1400" dirty="0" smtClean="0">
              <a:solidFill>
                <a:schemeClr val="tx1"/>
              </a:solidFill>
            </a:rPr>
            <a:t>Henkilöstö-</a:t>
          </a:r>
        </a:p>
        <a:p>
          <a:r>
            <a:rPr lang="fi-FI" sz="1400" dirty="0" smtClean="0">
              <a:solidFill>
                <a:schemeClr val="tx1"/>
              </a:solidFill>
            </a:rPr>
            <a:t>kysely</a:t>
          </a:r>
        </a:p>
      </dgm:t>
    </dgm:pt>
    <dgm:pt modelId="{8CE25C69-19B0-4D2C-BF47-75E259CBE51A}" type="parTrans" cxnId="{C965AE8E-F72B-49E3-90B1-E6A8CEA7991C}">
      <dgm:prSet/>
      <dgm:spPr/>
      <dgm:t>
        <a:bodyPr/>
        <a:lstStyle/>
        <a:p>
          <a:endParaRPr lang="fi-FI"/>
        </a:p>
      </dgm:t>
    </dgm:pt>
    <dgm:pt modelId="{CB9719F5-425D-4D90-A38B-57A052856F23}" type="sibTrans" cxnId="{C965AE8E-F72B-49E3-90B1-E6A8CEA7991C}">
      <dgm:prSet/>
      <dgm:spPr/>
      <dgm:t>
        <a:bodyPr/>
        <a:lstStyle/>
        <a:p>
          <a:endParaRPr lang="fi-FI"/>
        </a:p>
      </dgm:t>
    </dgm:pt>
    <dgm:pt modelId="{7C36007F-81D8-40E5-9494-2EEA09E8362D}">
      <dgm:prSet phldrT="[Teksti]"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2022</a:t>
          </a:r>
        </a:p>
        <a:p>
          <a:r>
            <a:rPr lang="fi-FI" sz="1400" dirty="0" smtClean="0">
              <a:solidFill>
                <a:schemeClr val="tx1"/>
              </a:solidFill>
            </a:rPr>
            <a:t>Kehittämissuunnitelmien seuranta </a:t>
          </a:r>
        </a:p>
      </dgm:t>
    </dgm:pt>
    <dgm:pt modelId="{4A120228-7835-45BC-AF9A-F24F79B2CD5B}" type="parTrans" cxnId="{73465CF8-2394-412C-9558-DEEE2E867FC3}">
      <dgm:prSet/>
      <dgm:spPr/>
      <dgm:t>
        <a:bodyPr/>
        <a:lstStyle/>
        <a:p>
          <a:endParaRPr lang="fi-FI"/>
        </a:p>
      </dgm:t>
    </dgm:pt>
    <dgm:pt modelId="{34C90C0A-1DFB-40DB-904B-0E8FBFDC4C86}" type="sibTrans" cxnId="{73465CF8-2394-412C-9558-DEEE2E867FC3}">
      <dgm:prSet/>
      <dgm:spPr/>
      <dgm:t>
        <a:bodyPr/>
        <a:lstStyle/>
        <a:p>
          <a:endParaRPr lang="fi-FI"/>
        </a:p>
      </dgm:t>
    </dgm:pt>
    <dgm:pt modelId="{9ED643B1-2C71-46CC-97ED-587FD0920859}">
      <dgm:prSet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2023</a:t>
          </a:r>
        </a:p>
        <a:p>
          <a:r>
            <a:rPr lang="fi-FI" sz="1400" dirty="0" smtClean="0">
              <a:solidFill>
                <a:schemeClr val="tx1"/>
              </a:solidFill>
            </a:rPr>
            <a:t>Henkilöstö-</a:t>
          </a:r>
        </a:p>
        <a:p>
          <a:r>
            <a:rPr lang="fi-FI" sz="1400" dirty="0" smtClean="0">
              <a:solidFill>
                <a:schemeClr val="tx1"/>
              </a:solidFill>
            </a:rPr>
            <a:t>kysely </a:t>
          </a:r>
        </a:p>
      </dgm:t>
    </dgm:pt>
    <dgm:pt modelId="{EB2A853F-E8DB-4D5E-8CCC-D591103FE0C8}" type="parTrans" cxnId="{C6008E53-9C58-41C0-9464-1CF64CCFED27}">
      <dgm:prSet/>
      <dgm:spPr/>
      <dgm:t>
        <a:bodyPr/>
        <a:lstStyle/>
        <a:p>
          <a:endParaRPr lang="fi-FI"/>
        </a:p>
      </dgm:t>
    </dgm:pt>
    <dgm:pt modelId="{0E11AC37-0369-49F7-B442-2788F5F93F6C}" type="sibTrans" cxnId="{C6008E53-9C58-41C0-9464-1CF64CCFED27}">
      <dgm:prSet/>
      <dgm:spPr/>
      <dgm:t>
        <a:bodyPr/>
        <a:lstStyle/>
        <a:p>
          <a:endParaRPr lang="fi-FI"/>
        </a:p>
      </dgm:t>
    </dgm:pt>
    <dgm:pt modelId="{445008EE-EDC8-4A95-8F41-6CA36C18DD48}">
      <dgm:prSet custT="1"/>
      <dgm:spPr/>
      <dgm:t>
        <a:bodyPr/>
        <a:lstStyle/>
        <a:p>
          <a:r>
            <a:rPr lang="fi-FI" sz="1800" b="1" dirty="0" smtClean="0">
              <a:solidFill>
                <a:schemeClr val="tx1"/>
              </a:solidFill>
            </a:rPr>
            <a:t>2024</a:t>
          </a:r>
        </a:p>
        <a:p>
          <a:r>
            <a:rPr lang="fi-FI" sz="1400" dirty="0" smtClean="0">
              <a:solidFill>
                <a:schemeClr val="tx1"/>
              </a:solidFill>
            </a:rPr>
            <a:t>Johtamisen 360 -arviointi</a:t>
          </a:r>
        </a:p>
      </dgm:t>
    </dgm:pt>
    <dgm:pt modelId="{6974C5DD-81B5-49B9-AA46-2D7EE776449A}" type="parTrans" cxnId="{339300B0-2955-4C4F-A8A4-B9CB6D544E88}">
      <dgm:prSet/>
      <dgm:spPr/>
      <dgm:t>
        <a:bodyPr/>
        <a:lstStyle/>
        <a:p>
          <a:endParaRPr lang="fi-FI"/>
        </a:p>
      </dgm:t>
    </dgm:pt>
    <dgm:pt modelId="{0FFCDE41-9F62-426F-A3A7-FB1F54CA0FEB}" type="sibTrans" cxnId="{339300B0-2955-4C4F-A8A4-B9CB6D544E88}">
      <dgm:prSet/>
      <dgm:spPr/>
      <dgm:t>
        <a:bodyPr/>
        <a:lstStyle/>
        <a:p>
          <a:endParaRPr lang="fi-FI"/>
        </a:p>
      </dgm:t>
    </dgm:pt>
    <dgm:pt modelId="{ABB8CE68-68A2-40AE-81B0-8BDC2F7DD67B}" type="pres">
      <dgm:prSet presAssocID="{3C391095-6CA3-4702-8638-A43443158533}" presName="Name0" presStyleCnt="0">
        <dgm:presLayoutVars>
          <dgm:dir/>
          <dgm:resizeHandles val="exact"/>
        </dgm:presLayoutVars>
      </dgm:prSet>
      <dgm:spPr/>
    </dgm:pt>
    <dgm:pt modelId="{B8E53B00-A1BB-4A8A-865A-6C1F6D781191}" type="pres">
      <dgm:prSet presAssocID="{35253605-7903-4FEB-AFDB-277804A366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1B1C4E6-A432-4B10-9266-95251BE69272}" type="pres">
      <dgm:prSet presAssocID="{197604CD-D404-4456-B6C2-56C2044DEA4E}" presName="sibTrans" presStyleLbl="sibTrans2D1" presStyleIdx="0" presStyleCnt="4"/>
      <dgm:spPr/>
      <dgm:t>
        <a:bodyPr/>
        <a:lstStyle/>
        <a:p>
          <a:endParaRPr lang="fi-FI"/>
        </a:p>
      </dgm:t>
    </dgm:pt>
    <dgm:pt modelId="{397FD1FA-7895-42FD-BAA4-24BA032B233E}" type="pres">
      <dgm:prSet presAssocID="{197604CD-D404-4456-B6C2-56C2044DEA4E}" presName="connectorText" presStyleLbl="sibTrans2D1" presStyleIdx="0" presStyleCnt="4"/>
      <dgm:spPr/>
      <dgm:t>
        <a:bodyPr/>
        <a:lstStyle/>
        <a:p>
          <a:endParaRPr lang="fi-FI"/>
        </a:p>
      </dgm:t>
    </dgm:pt>
    <dgm:pt modelId="{F0AC59DA-4980-4F0C-AA25-D9053682083E}" type="pres">
      <dgm:prSet presAssocID="{E6B49C61-E79F-42F8-AC97-B2837EC5F6D9}" presName="node" presStyleLbl="node1" presStyleIdx="1" presStyleCnt="5" custScaleX="11076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297E1EF-9CE3-4B4D-8449-CA3C639DECC9}" type="pres">
      <dgm:prSet presAssocID="{CB9719F5-425D-4D90-A38B-57A052856F23}" presName="sibTrans" presStyleLbl="sibTrans2D1" presStyleIdx="1" presStyleCnt="4"/>
      <dgm:spPr/>
      <dgm:t>
        <a:bodyPr/>
        <a:lstStyle/>
        <a:p>
          <a:endParaRPr lang="fi-FI"/>
        </a:p>
      </dgm:t>
    </dgm:pt>
    <dgm:pt modelId="{75FBA279-2FF8-4F79-AC16-07025942DA2F}" type="pres">
      <dgm:prSet presAssocID="{CB9719F5-425D-4D90-A38B-57A052856F23}" presName="connectorText" presStyleLbl="sibTrans2D1" presStyleIdx="1" presStyleCnt="4"/>
      <dgm:spPr/>
      <dgm:t>
        <a:bodyPr/>
        <a:lstStyle/>
        <a:p>
          <a:endParaRPr lang="fi-FI"/>
        </a:p>
      </dgm:t>
    </dgm:pt>
    <dgm:pt modelId="{16BF59FE-271B-490F-977E-D2F782DA7009}" type="pres">
      <dgm:prSet presAssocID="{7C36007F-81D8-40E5-9494-2EEA09E8362D}" presName="node" presStyleLbl="node1" presStyleIdx="2" presStyleCnt="5" custScaleX="15982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B7F53F2-10FE-4ABB-9568-090BEF69AD13}" type="pres">
      <dgm:prSet presAssocID="{34C90C0A-1DFB-40DB-904B-0E8FBFDC4C86}" presName="sibTrans" presStyleLbl="sibTrans2D1" presStyleIdx="2" presStyleCnt="4"/>
      <dgm:spPr/>
      <dgm:t>
        <a:bodyPr/>
        <a:lstStyle/>
        <a:p>
          <a:endParaRPr lang="fi-FI"/>
        </a:p>
      </dgm:t>
    </dgm:pt>
    <dgm:pt modelId="{7F2ECBEF-A73B-42B3-B4B4-258EC092F305}" type="pres">
      <dgm:prSet presAssocID="{34C90C0A-1DFB-40DB-904B-0E8FBFDC4C86}" presName="connectorText" presStyleLbl="sibTrans2D1" presStyleIdx="2" presStyleCnt="4"/>
      <dgm:spPr/>
      <dgm:t>
        <a:bodyPr/>
        <a:lstStyle/>
        <a:p>
          <a:endParaRPr lang="fi-FI"/>
        </a:p>
      </dgm:t>
    </dgm:pt>
    <dgm:pt modelId="{A3DDFE73-9D4C-46EA-A5F7-FA993135C77D}" type="pres">
      <dgm:prSet presAssocID="{9ED643B1-2C71-46CC-97ED-587FD0920859}" presName="node" presStyleLbl="node1" presStyleIdx="3" presStyleCnt="5" custScaleX="11071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72AD90E-9FD5-41AC-BAB2-7FDB2FE2557A}" type="pres">
      <dgm:prSet presAssocID="{0E11AC37-0369-49F7-B442-2788F5F93F6C}" presName="sibTrans" presStyleLbl="sibTrans2D1" presStyleIdx="3" presStyleCnt="4"/>
      <dgm:spPr/>
      <dgm:t>
        <a:bodyPr/>
        <a:lstStyle/>
        <a:p>
          <a:endParaRPr lang="fi-FI"/>
        </a:p>
      </dgm:t>
    </dgm:pt>
    <dgm:pt modelId="{A79D4220-B860-4BA5-B991-B7B04B4D0A8D}" type="pres">
      <dgm:prSet presAssocID="{0E11AC37-0369-49F7-B442-2788F5F93F6C}" presName="connectorText" presStyleLbl="sibTrans2D1" presStyleIdx="3" presStyleCnt="4"/>
      <dgm:spPr/>
      <dgm:t>
        <a:bodyPr/>
        <a:lstStyle/>
        <a:p>
          <a:endParaRPr lang="fi-FI"/>
        </a:p>
      </dgm:t>
    </dgm:pt>
    <dgm:pt modelId="{E9EE6F7D-AC7D-4EDF-80EB-0D4A43D9A721}" type="pres">
      <dgm:prSet presAssocID="{445008EE-EDC8-4A95-8F41-6CA36C18DD48}" presName="node" presStyleLbl="node1" presStyleIdx="4" presStyleCnt="5" custLinFactNeighborX="4695" custLinFactNeighborY="-122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B18F22B7-CD10-4338-BEF0-B7D0C5A5E2A2}" type="presOf" srcId="{0E11AC37-0369-49F7-B442-2788F5F93F6C}" destId="{A79D4220-B860-4BA5-B991-B7B04B4D0A8D}" srcOrd="1" destOrd="0" presId="urn:microsoft.com/office/officeart/2005/8/layout/process1"/>
    <dgm:cxn modelId="{06D56BE7-0BDB-4BF4-899F-F7DB515F7E21}" type="presOf" srcId="{CB9719F5-425D-4D90-A38B-57A052856F23}" destId="{75FBA279-2FF8-4F79-AC16-07025942DA2F}" srcOrd="1" destOrd="0" presId="urn:microsoft.com/office/officeart/2005/8/layout/process1"/>
    <dgm:cxn modelId="{2C08B8B3-8360-4F8B-83EF-B5AF7CEFBC44}" type="presOf" srcId="{E6B49C61-E79F-42F8-AC97-B2837EC5F6D9}" destId="{F0AC59DA-4980-4F0C-AA25-D9053682083E}" srcOrd="0" destOrd="0" presId="urn:microsoft.com/office/officeart/2005/8/layout/process1"/>
    <dgm:cxn modelId="{34E65FA7-E9C5-41D6-8F3A-AAD0E0117261}" type="presOf" srcId="{3C391095-6CA3-4702-8638-A43443158533}" destId="{ABB8CE68-68A2-40AE-81B0-8BDC2F7DD67B}" srcOrd="0" destOrd="0" presId="urn:microsoft.com/office/officeart/2005/8/layout/process1"/>
    <dgm:cxn modelId="{C965AE8E-F72B-49E3-90B1-E6A8CEA7991C}" srcId="{3C391095-6CA3-4702-8638-A43443158533}" destId="{E6B49C61-E79F-42F8-AC97-B2837EC5F6D9}" srcOrd="1" destOrd="0" parTransId="{8CE25C69-19B0-4D2C-BF47-75E259CBE51A}" sibTransId="{CB9719F5-425D-4D90-A38B-57A052856F23}"/>
    <dgm:cxn modelId="{339300B0-2955-4C4F-A8A4-B9CB6D544E88}" srcId="{3C391095-6CA3-4702-8638-A43443158533}" destId="{445008EE-EDC8-4A95-8F41-6CA36C18DD48}" srcOrd="4" destOrd="0" parTransId="{6974C5DD-81B5-49B9-AA46-2D7EE776449A}" sibTransId="{0FFCDE41-9F62-426F-A3A7-FB1F54CA0FEB}"/>
    <dgm:cxn modelId="{20975E71-DC62-4171-9240-71C389CAE0B9}" type="presOf" srcId="{CB9719F5-425D-4D90-A38B-57A052856F23}" destId="{4297E1EF-9CE3-4B4D-8449-CA3C639DECC9}" srcOrd="0" destOrd="0" presId="urn:microsoft.com/office/officeart/2005/8/layout/process1"/>
    <dgm:cxn modelId="{33D44B46-346D-4C37-9DAA-CD6ED7C075CE}" type="presOf" srcId="{34C90C0A-1DFB-40DB-904B-0E8FBFDC4C86}" destId="{7F2ECBEF-A73B-42B3-B4B4-258EC092F305}" srcOrd="1" destOrd="0" presId="urn:microsoft.com/office/officeart/2005/8/layout/process1"/>
    <dgm:cxn modelId="{3A645046-2267-4D0D-9F0F-82BA91C6C479}" type="presOf" srcId="{197604CD-D404-4456-B6C2-56C2044DEA4E}" destId="{397FD1FA-7895-42FD-BAA4-24BA032B233E}" srcOrd="1" destOrd="0" presId="urn:microsoft.com/office/officeart/2005/8/layout/process1"/>
    <dgm:cxn modelId="{C6008E53-9C58-41C0-9464-1CF64CCFED27}" srcId="{3C391095-6CA3-4702-8638-A43443158533}" destId="{9ED643B1-2C71-46CC-97ED-587FD0920859}" srcOrd="3" destOrd="0" parTransId="{EB2A853F-E8DB-4D5E-8CCC-D591103FE0C8}" sibTransId="{0E11AC37-0369-49F7-B442-2788F5F93F6C}"/>
    <dgm:cxn modelId="{FF07D35C-2135-4D26-93DA-D215BC2F172C}" srcId="{3C391095-6CA3-4702-8638-A43443158533}" destId="{35253605-7903-4FEB-AFDB-277804A36688}" srcOrd="0" destOrd="0" parTransId="{ACAAA499-FFC8-450B-9A3A-6E3119298CA0}" sibTransId="{197604CD-D404-4456-B6C2-56C2044DEA4E}"/>
    <dgm:cxn modelId="{9B4D5283-A655-4075-97B4-C10672781700}" type="presOf" srcId="{445008EE-EDC8-4A95-8F41-6CA36C18DD48}" destId="{E9EE6F7D-AC7D-4EDF-80EB-0D4A43D9A721}" srcOrd="0" destOrd="0" presId="urn:microsoft.com/office/officeart/2005/8/layout/process1"/>
    <dgm:cxn modelId="{73465CF8-2394-412C-9558-DEEE2E867FC3}" srcId="{3C391095-6CA3-4702-8638-A43443158533}" destId="{7C36007F-81D8-40E5-9494-2EEA09E8362D}" srcOrd="2" destOrd="0" parTransId="{4A120228-7835-45BC-AF9A-F24F79B2CD5B}" sibTransId="{34C90C0A-1DFB-40DB-904B-0E8FBFDC4C86}"/>
    <dgm:cxn modelId="{BB774D53-33F6-467C-BFFA-1B402A6F3782}" type="presOf" srcId="{197604CD-D404-4456-B6C2-56C2044DEA4E}" destId="{81B1C4E6-A432-4B10-9266-95251BE69272}" srcOrd="0" destOrd="0" presId="urn:microsoft.com/office/officeart/2005/8/layout/process1"/>
    <dgm:cxn modelId="{D3BD00C4-3DB3-422C-A547-A7CE94BA5120}" type="presOf" srcId="{9ED643B1-2C71-46CC-97ED-587FD0920859}" destId="{A3DDFE73-9D4C-46EA-A5F7-FA993135C77D}" srcOrd="0" destOrd="0" presId="urn:microsoft.com/office/officeart/2005/8/layout/process1"/>
    <dgm:cxn modelId="{3A335858-4D8C-4EF9-B1C1-87090D4A13BE}" type="presOf" srcId="{35253605-7903-4FEB-AFDB-277804A36688}" destId="{B8E53B00-A1BB-4A8A-865A-6C1F6D781191}" srcOrd="0" destOrd="0" presId="urn:microsoft.com/office/officeart/2005/8/layout/process1"/>
    <dgm:cxn modelId="{2B9699B0-12DB-4A55-BAD4-CA406E534D8C}" type="presOf" srcId="{34C90C0A-1DFB-40DB-904B-0E8FBFDC4C86}" destId="{3B7F53F2-10FE-4ABB-9568-090BEF69AD13}" srcOrd="0" destOrd="0" presId="urn:microsoft.com/office/officeart/2005/8/layout/process1"/>
    <dgm:cxn modelId="{704E05A1-066E-424E-B3C2-030DD6F1B763}" type="presOf" srcId="{0E11AC37-0369-49F7-B442-2788F5F93F6C}" destId="{072AD90E-9FD5-41AC-BAB2-7FDB2FE2557A}" srcOrd="0" destOrd="0" presId="urn:microsoft.com/office/officeart/2005/8/layout/process1"/>
    <dgm:cxn modelId="{CF90C489-E1EA-48AD-AF2F-F27F58D74AE0}" type="presOf" srcId="{7C36007F-81D8-40E5-9494-2EEA09E8362D}" destId="{16BF59FE-271B-490F-977E-D2F782DA7009}" srcOrd="0" destOrd="0" presId="urn:microsoft.com/office/officeart/2005/8/layout/process1"/>
    <dgm:cxn modelId="{0A5CBFED-123B-4348-B45F-825F6658F486}" type="presParOf" srcId="{ABB8CE68-68A2-40AE-81B0-8BDC2F7DD67B}" destId="{B8E53B00-A1BB-4A8A-865A-6C1F6D781191}" srcOrd="0" destOrd="0" presId="urn:microsoft.com/office/officeart/2005/8/layout/process1"/>
    <dgm:cxn modelId="{8969051E-F848-4BD1-A60C-12F66FEA569F}" type="presParOf" srcId="{ABB8CE68-68A2-40AE-81B0-8BDC2F7DD67B}" destId="{81B1C4E6-A432-4B10-9266-95251BE69272}" srcOrd="1" destOrd="0" presId="urn:microsoft.com/office/officeart/2005/8/layout/process1"/>
    <dgm:cxn modelId="{58CB9F84-13A1-4173-BBBE-676DCA12A3E1}" type="presParOf" srcId="{81B1C4E6-A432-4B10-9266-95251BE69272}" destId="{397FD1FA-7895-42FD-BAA4-24BA032B233E}" srcOrd="0" destOrd="0" presId="urn:microsoft.com/office/officeart/2005/8/layout/process1"/>
    <dgm:cxn modelId="{F0F52283-AA18-41E4-A13F-10B49475C681}" type="presParOf" srcId="{ABB8CE68-68A2-40AE-81B0-8BDC2F7DD67B}" destId="{F0AC59DA-4980-4F0C-AA25-D9053682083E}" srcOrd="2" destOrd="0" presId="urn:microsoft.com/office/officeart/2005/8/layout/process1"/>
    <dgm:cxn modelId="{EBF1939C-89BF-4FED-A086-10A409E4DA3A}" type="presParOf" srcId="{ABB8CE68-68A2-40AE-81B0-8BDC2F7DD67B}" destId="{4297E1EF-9CE3-4B4D-8449-CA3C639DECC9}" srcOrd="3" destOrd="0" presId="urn:microsoft.com/office/officeart/2005/8/layout/process1"/>
    <dgm:cxn modelId="{F885A638-97B4-4298-AFB6-4F106E5A6A0A}" type="presParOf" srcId="{4297E1EF-9CE3-4B4D-8449-CA3C639DECC9}" destId="{75FBA279-2FF8-4F79-AC16-07025942DA2F}" srcOrd="0" destOrd="0" presId="urn:microsoft.com/office/officeart/2005/8/layout/process1"/>
    <dgm:cxn modelId="{A00649EF-F31A-4626-8174-C58A900BFF50}" type="presParOf" srcId="{ABB8CE68-68A2-40AE-81B0-8BDC2F7DD67B}" destId="{16BF59FE-271B-490F-977E-D2F782DA7009}" srcOrd="4" destOrd="0" presId="urn:microsoft.com/office/officeart/2005/8/layout/process1"/>
    <dgm:cxn modelId="{EBDA34DD-E92E-4679-9BB7-BF9618B8A628}" type="presParOf" srcId="{ABB8CE68-68A2-40AE-81B0-8BDC2F7DD67B}" destId="{3B7F53F2-10FE-4ABB-9568-090BEF69AD13}" srcOrd="5" destOrd="0" presId="urn:microsoft.com/office/officeart/2005/8/layout/process1"/>
    <dgm:cxn modelId="{ED70BBC2-E269-4A80-96CF-F671AC92011B}" type="presParOf" srcId="{3B7F53F2-10FE-4ABB-9568-090BEF69AD13}" destId="{7F2ECBEF-A73B-42B3-B4B4-258EC092F305}" srcOrd="0" destOrd="0" presId="urn:microsoft.com/office/officeart/2005/8/layout/process1"/>
    <dgm:cxn modelId="{51B0297D-AC45-4FBB-92CD-E2DB2A6E3481}" type="presParOf" srcId="{ABB8CE68-68A2-40AE-81B0-8BDC2F7DD67B}" destId="{A3DDFE73-9D4C-46EA-A5F7-FA993135C77D}" srcOrd="6" destOrd="0" presId="urn:microsoft.com/office/officeart/2005/8/layout/process1"/>
    <dgm:cxn modelId="{410EF117-806B-48AF-A5AD-E86D81AB3481}" type="presParOf" srcId="{ABB8CE68-68A2-40AE-81B0-8BDC2F7DD67B}" destId="{072AD90E-9FD5-41AC-BAB2-7FDB2FE2557A}" srcOrd="7" destOrd="0" presId="urn:microsoft.com/office/officeart/2005/8/layout/process1"/>
    <dgm:cxn modelId="{3791F2A1-1AF5-4E4C-A654-1AAB8F3CD672}" type="presParOf" srcId="{072AD90E-9FD5-41AC-BAB2-7FDB2FE2557A}" destId="{A79D4220-B860-4BA5-B991-B7B04B4D0A8D}" srcOrd="0" destOrd="0" presId="urn:microsoft.com/office/officeart/2005/8/layout/process1"/>
    <dgm:cxn modelId="{D9928A1B-6C0E-4442-8143-E1658204404F}" type="presParOf" srcId="{ABB8CE68-68A2-40AE-81B0-8BDC2F7DD67B}" destId="{E9EE6F7D-AC7D-4EDF-80EB-0D4A43D9A72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35A93-2B49-413A-AA08-72AB4EB96250}">
      <dsp:nvSpPr>
        <dsp:cNvPr id="0" name=""/>
        <dsp:cNvSpPr/>
      </dsp:nvSpPr>
      <dsp:spPr>
        <a:xfrm>
          <a:off x="0" y="1481626"/>
          <a:ext cx="3103810" cy="2225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600" kern="1200" dirty="0" smtClean="0"/>
            <a:t>2022-</a:t>
          </a:r>
          <a:endParaRPr lang="fi-FI" sz="2600" kern="1200" dirty="0"/>
        </a:p>
      </dsp:txBody>
      <dsp:txXfrm>
        <a:off x="1112616" y="1481626"/>
        <a:ext cx="878578" cy="2225232"/>
      </dsp:txXfrm>
    </dsp:sp>
    <dsp:sp modelId="{CA2950B5-D73A-4DBE-BD22-F549E430543E}">
      <dsp:nvSpPr>
        <dsp:cNvPr id="0" name=""/>
        <dsp:cNvSpPr/>
      </dsp:nvSpPr>
      <dsp:spPr>
        <a:xfrm>
          <a:off x="2383298" y="1663653"/>
          <a:ext cx="4617358" cy="18469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Työsuorituksen arviointikeskustelu käydään joka vuosi 31.8 mennessä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Arviointijakso alkaa joka vuosi 1.9 ja päättyy seuraavana vuonna 31.8 </a:t>
          </a:r>
          <a:endParaRPr lang="fi-FI" sz="1300" kern="1200" dirty="0"/>
        </a:p>
      </dsp:txBody>
      <dsp:txXfrm>
        <a:off x="3306770" y="1663653"/>
        <a:ext cx="2770415" cy="1846943"/>
      </dsp:txXfrm>
    </dsp:sp>
    <dsp:sp modelId="{62E37A59-1A04-458D-B8A3-C5ABED808D29}">
      <dsp:nvSpPr>
        <dsp:cNvPr id="0" name=""/>
        <dsp:cNvSpPr/>
      </dsp:nvSpPr>
      <dsp:spPr>
        <a:xfrm>
          <a:off x="6361646" y="1651666"/>
          <a:ext cx="4952347" cy="184694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Arviointiryhmä toimittaa arvioinnin tulokset 31.8 mennessä palkkausryhmälle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Jos palkkoja on mahdollisuus tarkistaa järjestelyerän puitteissa, palkkausryhmä laatii </a:t>
          </a:r>
          <a:r>
            <a:rPr lang="fi-FI" sz="1300" kern="1200" dirty="0" smtClean="0"/>
            <a:t>esityksen palkantarkistuksista yhteisen kirkkoneuvoston lokakuun kokoukseen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kern="1200" dirty="0" smtClean="0"/>
            <a:t>palkankorotukset maksuun marraskuussa</a:t>
          </a:r>
          <a:endParaRPr lang="fi-FI" sz="1300" kern="1200" dirty="0"/>
        </a:p>
      </dsp:txBody>
      <dsp:txXfrm>
        <a:off x="7285118" y="1651666"/>
        <a:ext cx="3105404" cy="1846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E53B00-A1BB-4A8A-865A-6C1F6D781191}">
      <dsp:nvSpPr>
        <dsp:cNvPr id="0" name=""/>
        <dsp:cNvSpPr/>
      </dsp:nvSpPr>
      <dsp:spPr>
        <a:xfrm>
          <a:off x="10742" y="593562"/>
          <a:ext cx="1477312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Johtamisen 360 -arviointi</a:t>
          </a:r>
        </a:p>
      </dsp:txBody>
      <dsp:txXfrm>
        <a:off x="39069" y="621889"/>
        <a:ext cx="1420658" cy="910484"/>
      </dsp:txXfrm>
    </dsp:sp>
    <dsp:sp modelId="{81B1C4E6-A432-4B10-9266-95251BE69272}">
      <dsp:nvSpPr>
        <dsp:cNvPr id="0" name=""/>
        <dsp:cNvSpPr/>
      </dsp:nvSpPr>
      <dsp:spPr>
        <a:xfrm>
          <a:off x="1635785" y="893945"/>
          <a:ext cx="313190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1635785" y="967220"/>
        <a:ext cx="219233" cy="219823"/>
      </dsp:txXfrm>
    </dsp:sp>
    <dsp:sp modelId="{F0AC59DA-4980-4F0C-AA25-D9053682083E}">
      <dsp:nvSpPr>
        <dsp:cNvPr id="0" name=""/>
        <dsp:cNvSpPr/>
      </dsp:nvSpPr>
      <dsp:spPr>
        <a:xfrm>
          <a:off x="2078979" y="593562"/>
          <a:ext cx="1636315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114179"/>
                <a:satOff val="-7264"/>
                <a:lumOff val="789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114179"/>
                <a:satOff val="-7264"/>
                <a:lumOff val="789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Henkilöstö-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kysely</a:t>
          </a:r>
        </a:p>
      </dsp:txBody>
      <dsp:txXfrm>
        <a:off x="2107306" y="621889"/>
        <a:ext cx="1579661" cy="910484"/>
      </dsp:txXfrm>
    </dsp:sp>
    <dsp:sp modelId="{4297E1EF-9CE3-4B4D-8449-CA3C639DECC9}">
      <dsp:nvSpPr>
        <dsp:cNvPr id="0" name=""/>
        <dsp:cNvSpPr/>
      </dsp:nvSpPr>
      <dsp:spPr>
        <a:xfrm>
          <a:off x="3863025" y="893945"/>
          <a:ext cx="313190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-152230"/>
                <a:satOff val="-9553"/>
                <a:lumOff val="981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-152230"/>
                <a:satOff val="-9553"/>
                <a:lumOff val="981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3863025" y="967220"/>
        <a:ext cx="219233" cy="219823"/>
      </dsp:txXfrm>
    </dsp:sp>
    <dsp:sp modelId="{16BF59FE-271B-490F-977E-D2F782DA7009}">
      <dsp:nvSpPr>
        <dsp:cNvPr id="0" name=""/>
        <dsp:cNvSpPr/>
      </dsp:nvSpPr>
      <dsp:spPr>
        <a:xfrm>
          <a:off x="4306219" y="593562"/>
          <a:ext cx="2361069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228357"/>
                <a:satOff val="-14529"/>
                <a:lumOff val="1579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228357"/>
                <a:satOff val="-14529"/>
                <a:lumOff val="1579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Kehittämissuunnitelmien seuranta </a:t>
          </a:r>
        </a:p>
      </dsp:txBody>
      <dsp:txXfrm>
        <a:off x="4334546" y="621889"/>
        <a:ext cx="2304415" cy="910484"/>
      </dsp:txXfrm>
    </dsp:sp>
    <dsp:sp modelId="{3B7F53F2-10FE-4ABB-9568-090BEF69AD13}">
      <dsp:nvSpPr>
        <dsp:cNvPr id="0" name=""/>
        <dsp:cNvSpPr/>
      </dsp:nvSpPr>
      <dsp:spPr>
        <a:xfrm>
          <a:off x="6815020" y="893945"/>
          <a:ext cx="313190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-304460"/>
                <a:satOff val="-19105"/>
                <a:lumOff val="1963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-304460"/>
                <a:satOff val="-19105"/>
                <a:lumOff val="1963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6815020" y="967220"/>
        <a:ext cx="219233" cy="219823"/>
      </dsp:txXfrm>
    </dsp:sp>
    <dsp:sp modelId="{A3DDFE73-9D4C-46EA-A5F7-FA993135C77D}">
      <dsp:nvSpPr>
        <dsp:cNvPr id="0" name=""/>
        <dsp:cNvSpPr/>
      </dsp:nvSpPr>
      <dsp:spPr>
        <a:xfrm>
          <a:off x="7258214" y="593562"/>
          <a:ext cx="1635606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342536"/>
                <a:satOff val="-21793"/>
                <a:lumOff val="236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342536"/>
                <a:satOff val="-21793"/>
                <a:lumOff val="236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Henkilöstö-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kysely </a:t>
          </a:r>
        </a:p>
      </dsp:txBody>
      <dsp:txXfrm>
        <a:off x="7286541" y="621889"/>
        <a:ext cx="1578952" cy="910484"/>
      </dsp:txXfrm>
    </dsp:sp>
    <dsp:sp modelId="{072AD90E-9FD5-41AC-BAB2-7FDB2FE2557A}">
      <dsp:nvSpPr>
        <dsp:cNvPr id="0" name=""/>
        <dsp:cNvSpPr/>
      </dsp:nvSpPr>
      <dsp:spPr>
        <a:xfrm rot="21581082">
          <a:off x="9044234" y="887739"/>
          <a:ext cx="318888" cy="366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shade val="90000"/>
                <a:hueOff val="-456691"/>
                <a:satOff val="-28658"/>
                <a:lumOff val="2944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90000"/>
                <a:hueOff val="-456691"/>
                <a:satOff val="-28658"/>
                <a:lumOff val="2944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kern="1200"/>
        </a:p>
      </dsp:txBody>
      <dsp:txXfrm>
        <a:off x="9044235" y="961277"/>
        <a:ext cx="223222" cy="219823"/>
      </dsp:txXfrm>
    </dsp:sp>
    <dsp:sp modelId="{E9EE6F7D-AC7D-4EDF-80EB-0D4A43D9A721}">
      <dsp:nvSpPr>
        <dsp:cNvPr id="0" name=""/>
        <dsp:cNvSpPr/>
      </dsp:nvSpPr>
      <dsp:spPr>
        <a:xfrm>
          <a:off x="9495487" y="581686"/>
          <a:ext cx="1477312" cy="9671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shade val="80000"/>
                <a:hueOff val="-456714"/>
                <a:satOff val="-29058"/>
                <a:lumOff val="3159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80000"/>
                <a:hueOff val="-456714"/>
                <a:satOff val="-29058"/>
                <a:lumOff val="3159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b="1" kern="1200" dirty="0" smtClean="0">
              <a:solidFill>
                <a:schemeClr val="tx1"/>
              </a:solidFill>
            </a:rPr>
            <a:t>2024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>
              <a:solidFill>
                <a:schemeClr val="tx1"/>
              </a:solidFill>
            </a:rPr>
            <a:t>Johtamisen 360 -arviointi</a:t>
          </a:r>
        </a:p>
      </dsp:txBody>
      <dsp:txXfrm>
        <a:off x="9523814" y="610013"/>
        <a:ext cx="1420658" cy="910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336551" y="252413"/>
            <a:ext cx="11527367" cy="5592762"/>
          </a:xfrm>
          <a:custGeom>
            <a:avLst/>
            <a:gdLst>
              <a:gd name="connsiteX0" fmla="*/ 0 w 8646027"/>
              <a:gd name="connsiteY0" fmla="*/ 0 h 5593397"/>
              <a:gd name="connsiteX1" fmla="*/ 8106738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27" h="5593397">
                <a:moveTo>
                  <a:pt x="0" y="0"/>
                </a:moveTo>
                <a:lnTo>
                  <a:pt x="8106738" y="0"/>
                </a:lnTo>
                <a:lnTo>
                  <a:pt x="8646027" y="817697"/>
                </a:lnTo>
                <a:lnTo>
                  <a:pt x="8646027" y="5593397"/>
                </a:lnTo>
                <a:lnTo>
                  <a:pt x="0" y="558469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/>
          </a:p>
        </p:txBody>
      </p:sp>
      <p:pic>
        <p:nvPicPr>
          <p:cNvPr id="5" name="Kuva 9" descr="kulm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4086226"/>
            <a:ext cx="10972800" cy="15245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8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69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9564403" y="274639"/>
            <a:ext cx="2017997" cy="5564187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662121" cy="5564187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855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64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406901"/>
            <a:ext cx="10972800" cy="143192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2967607"/>
            <a:ext cx="10972800" cy="124846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78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59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216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63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997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657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403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194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39630"/>
            <a:ext cx="10972800" cy="566738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6"/>
            <a:ext cx="10972800" cy="38236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202057"/>
            <a:ext cx="10972800" cy="636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30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irkko_kyrkan_vaaka_rgb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9783" y="5810092"/>
            <a:ext cx="3157928" cy="1082660"/>
          </a:xfrm>
          <a:prstGeom prst="rect">
            <a:avLst/>
          </a:prstGeom>
        </p:spPr>
      </p:pic>
      <p:pic>
        <p:nvPicPr>
          <p:cNvPr id="1027" name="Kuva 10" descr="kulma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osoitt.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3960284" y="6216651"/>
            <a:ext cx="186266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14935930-839A-4E72-BAFE-A796A581631C}" type="datetimeFigureOut">
              <a:rPr lang="fi-FI" smtClean="0"/>
              <a:t>22.12.2020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96000" y="6216651"/>
            <a:ext cx="431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0117" y="6216651"/>
            <a:ext cx="9122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ED56839F-9EC1-4BFF-BA6D-AF910DDBD6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96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2541327"/>
          </a:xfrm>
        </p:spPr>
        <p:txBody>
          <a:bodyPr/>
          <a:lstStyle/>
          <a:p>
            <a:r>
              <a:rPr lang="fi-FI" b="1" dirty="0"/>
              <a:t>Ylimmän </a:t>
            </a:r>
            <a:r>
              <a:rPr lang="fi-FI" b="1" dirty="0" smtClean="0"/>
              <a:t>johdon </a:t>
            </a:r>
            <a:r>
              <a:rPr lang="fi-FI" b="1" dirty="0"/>
              <a:t>työsuorituksen </a:t>
            </a:r>
            <a:r>
              <a:rPr lang="fi-FI" b="1" dirty="0" smtClean="0"/>
              <a:t>arviointijärjestelmän käyttöönotto  vuonna 2020</a:t>
            </a:r>
            <a:r>
              <a:rPr lang="fi-FI" b="1" dirty="0"/>
              <a:t/>
            </a:r>
            <a:br>
              <a:rPr lang="fi-FI" b="1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570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345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Miksi ylimmän johdon työsuorituksen arviointi?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058091"/>
            <a:ext cx="10972800" cy="4782323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Ylimmän johdon palkkausjärjestelmää on sopimusosapuolten toimesta ohjattu siten, että ylimmän johdon palkkausjärjestelmään kuuluvien työsuoritusta arvioitaisiin säännöllisesti </a:t>
            </a:r>
          </a:p>
          <a:p>
            <a:r>
              <a:rPr lang="fi-FI" dirty="0" smtClean="0"/>
              <a:t>Helsingin seurakuntayhtymän </a:t>
            </a:r>
            <a:r>
              <a:rPr lang="fi-FI" dirty="0"/>
              <a:t>yhteinen kirkkoneuvosto päätti osana ylimmän johdon palkkausjärjestelmää uudistaa kirkkoherrojen työn suorituksen </a:t>
            </a:r>
            <a:r>
              <a:rPr lang="fi-FI" dirty="0" smtClean="0"/>
              <a:t>arviointia</a:t>
            </a:r>
            <a:r>
              <a:rPr lang="fi-FI" dirty="0"/>
              <a:t> </a:t>
            </a:r>
            <a:endParaRPr lang="fi-FI" dirty="0" smtClean="0"/>
          </a:p>
          <a:p>
            <a:r>
              <a:rPr lang="fi-FI" dirty="0" smtClean="0"/>
              <a:t>Kyse </a:t>
            </a:r>
            <a:r>
              <a:rPr lang="fi-FI" dirty="0"/>
              <a:t>on yhdenvertaisuudesta. Yleiseen palkkausjärjestelmään kuuluvia arvioidaan, heille asetetaan vuosittain tavoitteet ja maksetaan suorituslisää suorituksen perusteella. Tavoitteena on, että myös johdon työtä arvioitaisiin samoin kuin viranhaltijoiden ja työntekijöiden </a:t>
            </a:r>
            <a:r>
              <a:rPr lang="fi-FI" dirty="0" smtClean="0"/>
              <a:t>työtä</a:t>
            </a:r>
          </a:p>
          <a:p>
            <a:r>
              <a:rPr lang="fi-FI" dirty="0" smtClean="0"/>
              <a:t>Ylimmän </a:t>
            </a:r>
            <a:r>
              <a:rPr lang="fi-FI" dirty="0"/>
              <a:t>johdon palkantarkistukset voivat tapahtua joko vaativuuden arvioinnin tai suorituksen arvioinnin perusteella. Työsuorituksen arvioinnin perusteella maksettavat mahdolliset palkankorotukset perustuvat </a:t>
            </a:r>
            <a:r>
              <a:rPr lang="fi-FI" dirty="0" err="1"/>
              <a:t>kirvestissä</a:t>
            </a:r>
            <a:r>
              <a:rPr lang="fi-FI" dirty="0"/>
              <a:t> kirjattuun mahdollisuuteen käyttää </a:t>
            </a:r>
            <a:r>
              <a:rPr lang="fi-FI" dirty="0" smtClean="0"/>
              <a:t>palkantarkistuserä </a:t>
            </a:r>
            <a:r>
              <a:rPr lang="fi-FI" dirty="0"/>
              <a:t>joko yleiskorotuksiin tai järjestelyerään. Työsuorituksen arvioinnin tuloksiin perustuvia palkankorotuksia on tuolloin mahdollisuus maksaa järjestelyerän </a:t>
            </a:r>
            <a:r>
              <a:rPr lang="fi-FI" dirty="0" smtClean="0"/>
              <a:t>puitteissa. </a:t>
            </a:r>
            <a:r>
              <a:rPr lang="fi-FI" dirty="0" smtClean="0"/>
              <a:t>Yhteinen </a:t>
            </a:r>
            <a:r>
              <a:rPr lang="fi-FI" dirty="0"/>
              <a:t>kirkkoneuvosto päätti, että ylimmän johdon palkantarkistukset tehdään vuonna 2021 suorituksen arvioinnin </a:t>
            </a:r>
            <a:r>
              <a:rPr lang="fi-FI" dirty="0" smtClean="0"/>
              <a:t>perusteella</a:t>
            </a:r>
          </a:p>
          <a:p>
            <a:r>
              <a:rPr lang="fi-FI" dirty="0" smtClean="0"/>
              <a:t>Koska </a:t>
            </a:r>
            <a:r>
              <a:rPr lang="fi-FI" dirty="0"/>
              <a:t>rahaa ei ole jaettavissa joka vuosi, keskiössä on työsuorituksesta käytävä keskustelu ja sitä kautta johtamisessa </a:t>
            </a:r>
            <a:r>
              <a:rPr lang="fi-FI" dirty="0" smtClean="0"/>
              <a:t>kehittyminen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988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2825"/>
          </a:xfrm>
        </p:spPr>
        <p:txBody>
          <a:bodyPr>
            <a:normAutofit/>
          </a:bodyPr>
          <a:lstStyle/>
          <a:p>
            <a:r>
              <a:rPr lang="fi-FI" sz="3200" dirty="0"/>
              <a:t>T</a:t>
            </a:r>
            <a:r>
              <a:rPr lang="fi-FI" sz="3200" dirty="0" smtClean="0"/>
              <a:t>yösuorituksen arviointikeskustelu, arviointiryhmät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018903"/>
            <a:ext cx="10972800" cy="50814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Ylimmän johdon työsuoritusta arvioidaan vuosittain arviointiryhmien toimesta:</a:t>
            </a:r>
          </a:p>
          <a:p>
            <a:pPr lvl="0"/>
            <a:r>
              <a:rPr lang="fi-FI" dirty="0"/>
              <a:t>kirkkoherrojen osalta arviointiryhmä, johon kuuluu seurakuntaneuvoston varapuheenjohtaja ja lääninrovasti </a:t>
            </a:r>
          </a:p>
          <a:p>
            <a:pPr lvl="0"/>
            <a:r>
              <a:rPr lang="fi-FI" dirty="0"/>
              <a:t>lääninrovastien osalta arviointiryhmä, johon kuuluu seurakuntaneuvoston varapuheenjohtaja ja piispa/tuomiokapitulin edustaja</a:t>
            </a:r>
          </a:p>
          <a:p>
            <a:pPr lvl="0"/>
            <a:r>
              <a:rPr lang="fi-FI" dirty="0"/>
              <a:t>hallintojohtajan osalta arviointiryhmä, johon kuuluu seurakuntayhtymän johtaja </a:t>
            </a:r>
            <a:r>
              <a:rPr lang="fi-FI" dirty="0" smtClean="0"/>
              <a:t>ja yhteisen kirkkoneuvoston </a:t>
            </a:r>
            <a:r>
              <a:rPr lang="fi-FI" dirty="0"/>
              <a:t>puheenjohtaja</a:t>
            </a:r>
          </a:p>
          <a:p>
            <a:r>
              <a:rPr lang="fi-FI" dirty="0" smtClean="0"/>
              <a:t>Yhteisen kirkkoneuvoston asettama ylimmän johdon palkkausryhmä käsittelee arviointiryhmien arviot ja laatii esityksen palkantarkistuksista yhteiselle kirkkoneuvostolle. Johdon palkkausryhmään kuuluu</a:t>
            </a:r>
            <a:r>
              <a:rPr lang="fi-FI" dirty="0"/>
              <a:t> </a:t>
            </a:r>
            <a:r>
              <a:rPr lang="fi-FI" dirty="0" smtClean="0"/>
              <a:t>yhteisen kirkkoneuvoston </a:t>
            </a:r>
            <a:r>
              <a:rPr lang="fi-FI" dirty="0"/>
              <a:t>varapuheenjohtaja, Helsingin hiippakunnan hiippakuntadekaani, yhteisen seurakuntatyön </a:t>
            </a:r>
            <a:r>
              <a:rPr lang="fi-FI" dirty="0" smtClean="0"/>
              <a:t>johtaja ja henkilöstöjohtaja/ henkilöstöosaston edustaja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/>
              <a:t>Lisäksi piispa käy kehityskeskustelut kirkkoherran kanssa joka toinen vuosi ja lääninrovastien kanssa joka vuosi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783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78951"/>
          </a:xfrm>
        </p:spPr>
        <p:txBody>
          <a:bodyPr>
            <a:normAutofit fontScale="90000"/>
          </a:bodyPr>
          <a:lstStyle/>
          <a:p>
            <a:r>
              <a:rPr lang="fi-FI" dirty="0"/>
              <a:t/>
            </a:r>
            <a:br>
              <a:rPr lang="fi-FI" dirty="0"/>
            </a:br>
            <a:r>
              <a:rPr lang="fi-FI" sz="3600" dirty="0"/>
              <a:t>Työsuorituksen arviointikeskusteluprosessi 2021-2022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123406"/>
            <a:ext cx="5384800" cy="5185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Työsuorituksen arviointikeskustelut</a:t>
            </a:r>
          </a:p>
          <a:p>
            <a:r>
              <a:rPr lang="fi-FI" dirty="0"/>
              <a:t>Tavoitteiden asettamisen määräajaksi asetettiin syyskuu 2020 </a:t>
            </a:r>
          </a:p>
          <a:p>
            <a:r>
              <a:rPr lang="fi-FI" dirty="0" smtClean="0"/>
              <a:t>Ensimmäinen </a:t>
            </a:r>
            <a:r>
              <a:rPr lang="fi-FI" dirty="0" smtClean="0"/>
              <a:t>arviointijakso on  1.10.2020- </a:t>
            </a:r>
            <a:r>
              <a:rPr lang="fi-FI" dirty="0" smtClean="0"/>
              <a:t>30.4.2021</a:t>
            </a:r>
          </a:p>
          <a:p>
            <a:r>
              <a:rPr lang="fi-FI" dirty="0" smtClean="0"/>
              <a:t>Arviointikeskustelut </a:t>
            </a:r>
            <a:r>
              <a:rPr lang="fi-FI" dirty="0" smtClean="0"/>
              <a:t>käydään 15.8.2021 </a:t>
            </a:r>
            <a:r>
              <a:rPr lang="fi-FI" dirty="0" smtClean="0"/>
              <a:t>mennessä</a:t>
            </a:r>
            <a:endParaRPr lang="fi-FI" dirty="0" smtClean="0"/>
          </a:p>
          <a:p>
            <a:r>
              <a:rPr lang="fi-FI" dirty="0" smtClean="0"/>
              <a:t>Seuraava arviointijakso, 1.5.2021-31.8.2022, on pidempi, jotta päästään säännölliseen rytmiin</a:t>
            </a:r>
          </a:p>
          <a:p>
            <a:pPr marL="0" indent="0">
              <a:buNone/>
            </a:pPr>
            <a:r>
              <a:rPr lang="fi-FI" b="1" dirty="0" smtClean="0"/>
              <a:t>Jatkossa</a:t>
            </a:r>
            <a:endParaRPr lang="fi-FI" b="1" dirty="0"/>
          </a:p>
          <a:p>
            <a:r>
              <a:rPr lang="fi-FI" dirty="0" smtClean="0"/>
              <a:t>Työsuorituksen arviointikeskustelut käydään</a:t>
            </a:r>
            <a:r>
              <a:rPr lang="fi-FI" b="1" dirty="0" smtClean="0"/>
              <a:t> joka vuosi 31.8 mennessä</a:t>
            </a:r>
          </a:p>
          <a:p>
            <a:r>
              <a:rPr lang="fi-FI" dirty="0" smtClean="0"/>
              <a:t>Arviointijakso alkaa joka vuosi 1.9 ja päättyy seuraavana vuonna 31.8 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123406"/>
            <a:ext cx="5384800" cy="471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Palkantarkistusprosessi</a:t>
            </a:r>
          </a:p>
          <a:p>
            <a:pPr lvl="0"/>
            <a:r>
              <a:rPr lang="fi-FI" dirty="0" smtClean="0"/>
              <a:t>Arviointiryhmä toimittaa arvioinnin </a:t>
            </a:r>
            <a:r>
              <a:rPr lang="fi-FI" dirty="0"/>
              <a:t>tulokset </a:t>
            </a:r>
            <a:r>
              <a:rPr lang="fi-FI" dirty="0" smtClean="0"/>
              <a:t>31.8.2021 mennessä </a:t>
            </a:r>
            <a:r>
              <a:rPr lang="fi-FI" dirty="0"/>
              <a:t>palkkausryhmälle</a:t>
            </a:r>
          </a:p>
          <a:p>
            <a:pPr lvl="0"/>
            <a:r>
              <a:rPr lang="fi-FI" dirty="0" smtClean="0"/>
              <a:t>Johdon palkkausryhmä  laatii esityksen palkantarkistuksista yhteisen kirkkoneuvoston lokakuun kokoukseen</a:t>
            </a:r>
          </a:p>
          <a:p>
            <a:pPr lvl="0"/>
            <a:r>
              <a:rPr lang="fi-FI" dirty="0" smtClean="0"/>
              <a:t>Yhteinen kirkkoneuvoston tekee päätöksen saajista</a:t>
            </a:r>
            <a:endParaRPr lang="fi-FI" dirty="0"/>
          </a:p>
          <a:p>
            <a:pPr lvl="0"/>
            <a:r>
              <a:rPr lang="fi-FI" dirty="0" smtClean="0"/>
              <a:t>Työsuoritukseen perustuvat palkankorotukset maksetaan yhteisen kirkkoneuvoston kokouksen jälkeen takautuvasti 1.5. 2021 lähtien</a:t>
            </a:r>
          </a:p>
        </p:txBody>
      </p:sp>
    </p:spTree>
    <p:extLst>
      <p:ext uri="{BB962C8B-B14F-4D97-AF65-F5344CB8AC3E}">
        <p14:creationId xmlns:p14="http://schemas.microsoft.com/office/powerpoint/2010/main" val="261257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kuva 1"/>
          <p:cNvGraphicFramePr/>
          <p:nvPr>
            <p:extLst>
              <p:ext uri="{D42A27DB-BD31-4B8C-83A1-F6EECF244321}">
                <p14:modId xmlns:p14="http://schemas.microsoft.com/office/powerpoint/2010/main" val="951606432"/>
              </p:ext>
            </p:extLst>
          </p:nvPr>
        </p:nvGraphicFramePr>
        <p:xfrm>
          <a:off x="532263" y="1306286"/>
          <a:ext cx="11313994" cy="483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tsikko 1"/>
          <p:cNvSpPr txBox="1">
            <a:spLocks/>
          </p:cNvSpPr>
          <p:nvPr/>
        </p:nvSpPr>
        <p:spPr>
          <a:xfrm>
            <a:off x="668383" y="282927"/>
            <a:ext cx="10515600" cy="79524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 kern="12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i="1">
                <a:solidFill>
                  <a:schemeClr val="tx2"/>
                </a:solidFill>
                <a:latin typeface="Georgia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11200" dirty="0" smtClean="0"/>
              <a:t>Ylimmän johdon työsuorituksen </a:t>
            </a:r>
            <a:r>
              <a:rPr lang="fi-FI" sz="11200" dirty="0" smtClean="0"/>
              <a:t>arviointikeskusteluprosessi 2022 lähtien</a:t>
            </a:r>
            <a:endParaRPr lang="fi-FI" sz="11200" dirty="0"/>
          </a:p>
        </p:txBody>
      </p:sp>
    </p:spTree>
    <p:extLst>
      <p:ext uri="{BB962C8B-B14F-4D97-AF65-F5344CB8AC3E}">
        <p14:creationId xmlns:p14="http://schemas.microsoft.com/office/powerpoint/2010/main" val="339528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Työsuorituksen arviointikeskustelun sisältö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Tavoitteiden asettaminen </a:t>
            </a:r>
            <a:r>
              <a:rPr lang="fi-FI" dirty="0" smtClean="0"/>
              <a:t>(2-3 kpl)</a:t>
            </a:r>
            <a:endParaRPr lang="fi-FI" dirty="0"/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b="1" dirty="0" smtClean="0"/>
              <a:t>Johtamisessa suoriutuminen</a:t>
            </a:r>
            <a:endParaRPr lang="fi-FI" dirty="0"/>
          </a:p>
          <a:p>
            <a:r>
              <a:rPr lang="fi-FI" dirty="0"/>
              <a:t>Kaikille yhteisenä tavoitteena on johtamisessa </a:t>
            </a:r>
            <a:r>
              <a:rPr lang="fi-FI" dirty="0" smtClean="0"/>
              <a:t>suoriutuminen. Pohjana </a:t>
            </a:r>
            <a:r>
              <a:rPr lang="fi-FI" dirty="0"/>
              <a:t>360-arvioinnin pohjalta tehdyn henkilökohtaisen kehittämissuunnitelman </a:t>
            </a:r>
            <a:r>
              <a:rPr lang="fi-FI" dirty="0" smtClean="0"/>
              <a:t>toteutuminen</a:t>
            </a:r>
          </a:p>
          <a:p>
            <a:r>
              <a:rPr lang="fi-FI" dirty="0" smtClean="0"/>
              <a:t>Johtamisen arviointi tehdään joka neljäs vuosi ja kehittämissuunnitelmaa päivitetään mm. </a:t>
            </a:r>
            <a:r>
              <a:rPr lang="fi-FI" dirty="0"/>
              <a:t>joka toinen vuosi henkilöstökyselyn tulosten </a:t>
            </a:r>
            <a:r>
              <a:rPr lang="fi-FI" dirty="0" smtClean="0"/>
              <a:t>pohjalta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Organisatoriset tavoitteet: </a:t>
            </a:r>
            <a:endParaRPr lang="fi-FI" b="1" dirty="0" smtClean="0"/>
          </a:p>
          <a:p>
            <a:pPr lvl="0"/>
            <a:r>
              <a:rPr lang="fi-FI" dirty="0"/>
              <a:t>O</a:t>
            </a:r>
            <a:r>
              <a:rPr lang="fi-FI" dirty="0" smtClean="0"/>
              <a:t>rganisaatioon </a:t>
            </a:r>
            <a:r>
              <a:rPr lang="fi-FI" dirty="0"/>
              <a:t>liittyvä </a:t>
            </a:r>
            <a:r>
              <a:rPr lang="fi-FI" dirty="0" smtClean="0"/>
              <a:t>tavoite asetetaan </a:t>
            </a:r>
            <a:r>
              <a:rPr lang="fi-FI" dirty="0"/>
              <a:t>kirkkoherran/johtajan kanssa käydyn </a:t>
            </a:r>
            <a:r>
              <a:rPr lang="fi-FI" dirty="0" smtClean="0"/>
              <a:t>keskustelun pohjalta </a:t>
            </a:r>
            <a:r>
              <a:rPr lang="fi-FI" dirty="0"/>
              <a:t>(arviointiryhmä). </a:t>
            </a:r>
            <a:r>
              <a:rPr lang="fi-FI" dirty="0" smtClean="0"/>
              <a:t>Tavoite voi liittyä esim. Rohkeasti yhdessä prosessiin.</a:t>
            </a:r>
            <a:endParaRPr lang="fi-FI" dirty="0"/>
          </a:p>
          <a:p>
            <a:pPr lvl="0"/>
            <a:r>
              <a:rPr lang="fi-FI" dirty="0"/>
              <a:t>Seurakunnan oma </a:t>
            </a:r>
            <a:r>
              <a:rPr lang="fi-FI" dirty="0" smtClean="0"/>
              <a:t>tavoite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Työsuorituksen arviointi</a:t>
            </a:r>
          </a:p>
          <a:p>
            <a:r>
              <a:rPr lang="fi-FI" dirty="0"/>
              <a:t>Työsuorituksen arviointi tapahtuu joka vuosi arviointiryhmän toimesta </a:t>
            </a:r>
          </a:p>
          <a:p>
            <a:r>
              <a:rPr lang="fi-FI" dirty="0" smtClean="0"/>
              <a:t>Työsuoritusta arvioidaan henkilökohtaisiin tavoitteisiin nähden (2-3 kpl). </a:t>
            </a:r>
          </a:p>
          <a:p>
            <a:r>
              <a:rPr lang="fi-FI" dirty="0" smtClean="0"/>
              <a:t>Suoritustasoa arvioidaan seuraavilla tasoilla: odotukset ylittävä, odotusten mukainen ja odotukset alittava taso</a:t>
            </a:r>
          </a:p>
          <a:p>
            <a:r>
              <a:rPr lang="fi-FI" dirty="0" smtClean="0"/>
              <a:t>Työsuorituksen tavoitteet sekä arvioinnin tulokset kirjataan työsuorituksen arviointi lomakkeelle, joka lähetetään palkkausryhmälle joka vuosi 31.8 menness</a:t>
            </a:r>
            <a:r>
              <a:rPr lang="fi-FI" dirty="0"/>
              <a:t>ä</a:t>
            </a:r>
            <a:endParaRPr lang="fi-FI" dirty="0" smtClean="0"/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07279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0552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Arviointimittareiden käyttö suorituksen arvioinnissa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0789"/>
            <a:ext cx="10972800" cy="44296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Organisatoriset tavoitteet</a:t>
            </a:r>
          </a:p>
          <a:p>
            <a:r>
              <a:rPr lang="fi-FI" dirty="0" smtClean="0"/>
              <a:t>Tarkoituksena on, että kirkkoherran/johtajan organisatoriset tavoitteet johdetaan </a:t>
            </a:r>
            <a:r>
              <a:rPr lang="fi-FI" dirty="0" smtClean="0"/>
              <a:t>seurakunnan/seurakuntayhtymän </a:t>
            </a:r>
            <a:r>
              <a:rPr lang="fi-FI" dirty="0" smtClean="0"/>
              <a:t>strategian pohjalta</a:t>
            </a:r>
          </a:p>
          <a:p>
            <a:r>
              <a:rPr lang="fi-FI" dirty="0" smtClean="0"/>
              <a:t>Organisatorinen tavoite </a:t>
            </a:r>
            <a:r>
              <a:rPr lang="fi-FI" dirty="0"/>
              <a:t>voi </a:t>
            </a:r>
            <a:r>
              <a:rPr lang="fi-FI" dirty="0" smtClean="0"/>
              <a:t>liittyä esim</a:t>
            </a:r>
            <a:r>
              <a:rPr lang="fi-FI" dirty="0"/>
              <a:t>. Rohkeasti yhdessä prosessiin</a:t>
            </a:r>
            <a:r>
              <a:rPr lang="fi-FI" dirty="0" smtClean="0"/>
              <a:t>.</a:t>
            </a:r>
          </a:p>
          <a:p>
            <a:r>
              <a:rPr lang="fi-FI" dirty="0" smtClean="0"/>
              <a:t>Seurakunnan oma tavoite. Mittarina voidaan käyttää esim. asiakaskyselyä </a:t>
            </a:r>
          </a:p>
          <a:p>
            <a:pPr marL="0" indent="0">
              <a:buNone/>
            </a:pPr>
            <a:r>
              <a:rPr lang="fi-FI" b="1" dirty="0" smtClean="0"/>
              <a:t>Johtamisessa suoriutuminen</a:t>
            </a:r>
          </a:p>
          <a:p>
            <a:r>
              <a:rPr lang="fi-FI" dirty="0" smtClean="0"/>
              <a:t>Johtamisessa suoriutumisen tavoitteet laaditaan johtamisen 360- arvioinnin perusteella. Uudet tavoitteet laaditaan joka neljäs vuosi tapahtuvan arvioinnin perusteella</a:t>
            </a:r>
          </a:p>
          <a:p>
            <a:r>
              <a:rPr lang="fi-FI" dirty="0"/>
              <a:t>T</a:t>
            </a:r>
            <a:r>
              <a:rPr lang="fi-FI" dirty="0" smtClean="0"/>
              <a:t>avoitteita päivitetään välivuosina mm</a:t>
            </a:r>
            <a:r>
              <a:rPr lang="fi-FI" dirty="0"/>
              <a:t>. joka toinen vuosi henkilöstökyselyn tulosten </a:t>
            </a:r>
            <a:r>
              <a:rPr lang="fi-FI" dirty="0" smtClean="0"/>
              <a:t>pohjalta</a:t>
            </a:r>
          </a:p>
          <a:p>
            <a:r>
              <a:rPr lang="fi-FI" dirty="0" smtClean="0"/>
              <a:t>Myös muita mittareita käytetään esim. työhyvinvointimittarin tulokset ja sairauspoissaolotilastot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7742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Johtamisessa suoriutumisen mittareita</a:t>
            </a:r>
            <a:endParaRPr lang="fi-FI" dirty="0"/>
          </a:p>
        </p:txBody>
      </p:sp>
      <p:graphicFrame>
        <p:nvGraphicFramePr>
          <p:cNvPr id="3" name="Kaaviokuva 2"/>
          <p:cNvGraphicFramePr/>
          <p:nvPr>
            <p:extLst>
              <p:ext uri="{D42A27DB-BD31-4B8C-83A1-F6EECF244321}">
                <p14:modId xmlns:p14="http://schemas.microsoft.com/office/powerpoint/2010/main" val="1514096785"/>
              </p:ext>
            </p:extLst>
          </p:nvPr>
        </p:nvGraphicFramePr>
        <p:xfrm>
          <a:off x="609600" y="1557580"/>
          <a:ext cx="10972800" cy="2154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609600" y="3711844"/>
            <a:ext cx="1078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Työhyvinvointimittari ja </a:t>
            </a:r>
            <a:r>
              <a:rPr lang="fi-FI" dirty="0" smtClean="0"/>
              <a:t>sairauspoissaolotilastot jne.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637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7511"/>
          </a:xfrm>
        </p:spPr>
        <p:txBody>
          <a:bodyPr>
            <a:normAutofit/>
          </a:bodyPr>
          <a:lstStyle/>
          <a:p>
            <a:r>
              <a:rPr lang="fi-FI" sz="3200" dirty="0" smtClean="0"/>
              <a:t>Materiaalia työsuorituksen arviointikeskustelun tueksi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862149"/>
            <a:ext cx="10972800" cy="4978265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Tehtävänkuvia </a:t>
            </a:r>
            <a:r>
              <a:rPr lang="fi-FI" dirty="0"/>
              <a:t>ei </a:t>
            </a:r>
            <a:r>
              <a:rPr lang="fi-FI" dirty="0" smtClean="0"/>
              <a:t>kirkkoherroille </a:t>
            </a:r>
            <a:r>
              <a:rPr lang="fi-FI" dirty="0"/>
              <a:t>ja </a:t>
            </a:r>
            <a:r>
              <a:rPr lang="fi-FI" dirty="0" smtClean="0"/>
              <a:t>johtajille ole vielä laadittu, jonka vuoksi keskustelun pohjana voi käyttää </a:t>
            </a:r>
            <a:r>
              <a:rPr lang="fi-FI" dirty="0"/>
              <a:t>johtamisen </a:t>
            </a:r>
            <a:r>
              <a:rPr lang="fi-FI" dirty="0" smtClean="0"/>
              <a:t>mallia, </a:t>
            </a:r>
            <a:r>
              <a:rPr lang="fi-FI" dirty="0"/>
              <a:t>joka on </a:t>
            </a:r>
            <a:r>
              <a:rPr lang="fi-FI" dirty="0" smtClean="0"/>
              <a:t>laadittu yhdessä </a:t>
            </a:r>
            <a:r>
              <a:rPr lang="fi-FI" dirty="0"/>
              <a:t>ylimmän johdon kanssa ja joka kuvaa ylimmän johdon </a:t>
            </a:r>
            <a:r>
              <a:rPr lang="fi-FI" dirty="0" smtClean="0"/>
              <a:t>tehtäviä ja niissä </a:t>
            </a:r>
            <a:r>
              <a:rPr lang="fi-FI" dirty="0"/>
              <a:t>tarvittavaa </a:t>
            </a:r>
            <a:r>
              <a:rPr lang="fi-FI" dirty="0" smtClean="0"/>
              <a:t>osaamista </a:t>
            </a:r>
            <a:endParaRPr lang="fi-FI" dirty="0"/>
          </a:p>
          <a:p>
            <a:r>
              <a:rPr lang="fi-FI" dirty="0" smtClean="0"/>
              <a:t>Kirkon työmarkkinalaitoksen ohjeessa kuvataan, miten tavoitteita johdetaan strategioista käsin ja mitä mahdollisia mittareita voidaan käyttää</a:t>
            </a:r>
          </a:p>
          <a:p>
            <a:r>
              <a:rPr lang="fi-FI" dirty="0" smtClean="0"/>
              <a:t>Työsuorituksen arviointikeskustelulomake, johon arvioinnin tulokset kirjataan</a:t>
            </a:r>
          </a:p>
          <a:p>
            <a:r>
              <a:rPr lang="fi-FI" dirty="0" smtClean="0"/>
              <a:t>Tarvittaessa laaditaan ohjeistus työsuorituksen arviointikeskustelun käymiseen ja mahdollista muuta materiaalia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317767"/>
      </p:ext>
    </p:extLst>
  </p:cSld>
  <p:clrMapOvr>
    <a:masterClrMapping/>
  </p:clrMapOvr>
</p:sld>
</file>

<file path=ppt/theme/theme1.xml><?xml version="1.0" encoding="utf-8"?>
<a:theme xmlns:a="http://schemas.openxmlformats.org/drawingml/2006/main" name="Kirkko Helsingissä-teemappt">
  <a:themeElements>
    <a:clrScheme name="kirkko_hgissa">
      <a:dk1>
        <a:srgbClr val="000000"/>
      </a:dk1>
      <a:lt1>
        <a:srgbClr val="FFFFFF"/>
      </a:lt1>
      <a:dk2>
        <a:srgbClr val="005293"/>
      </a:dk2>
      <a:lt2>
        <a:srgbClr val="93B1CB"/>
      </a:lt2>
      <a:accent1>
        <a:srgbClr val="BB133E"/>
      </a:accent1>
      <a:accent2>
        <a:srgbClr val="E9C5CB"/>
      </a:accent2>
      <a:accent3>
        <a:srgbClr val="69BE28"/>
      </a:accent3>
      <a:accent4>
        <a:srgbClr val="C8E59A"/>
      </a:accent4>
      <a:accent5>
        <a:srgbClr val="722EA5"/>
      </a:accent5>
      <a:accent6>
        <a:srgbClr val="D3B8E2"/>
      </a:accent6>
      <a:hlink>
        <a:srgbClr val="005293"/>
      </a:hlink>
      <a:folHlink>
        <a:srgbClr val="722EA5"/>
      </a:folHlink>
    </a:clrScheme>
    <a:fontScheme name="Kirkko Helsingissä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Kirkko Helsingissä-teema</Template>
  <TotalTime>5975</TotalTime>
  <Words>680</Words>
  <Application>Microsoft Office PowerPoint</Application>
  <PresentationFormat>Laajakuva</PresentationFormat>
  <Paragraphs>79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Georgia</vt:lpstr>
      <vt:lpstr>Kirkko Helsingissä-teemappt</vt:lpstr>
      <vt:lpstr>Ylimmän johdon työsuorituksen arviointijärjestelmän käyttöönotto  vuonna 2020 </vt:lpstr>
      <vt:lpstr>Miksi ylimmän johdon työsuorituksen arviointi?</vt:lpstr>
      <vt:lpstr>Työsuorituksen arviointikeskustelu, arviointiryhmät</vt:lpstr>
      <vt:lpstr> Työsuorituksen arviointikeskusteluprosessi 2021-2022</vt:lpstr>
      <vt:lpstr>PowerPoint-esitys</vt:lpstr>
      <vt:lpstr>Työsuorituksen arviointikeskustelun sisältö</vt:lpstr>
      <vt:lpstr>Arviointimittareiden käyttö suorituksen arvioinnissa</vt:lpstr>
      <vt:lpstr>Johtamisessa suoriutumisen mittareita</vt:lpstr>
      <vt:lpstr>Materiaalia työsuorituksen arviointikeskustelun tueksi</vt:lpstr>
    </vt:vector>
  </TitlesOfParts>
  <Company>Helsingin seurakuntayhtymä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Huttunen Anitta</dc:creator>
  <cp:lastModifiedBy>Anitta Huttunen</cp:lastModifiedBy>
  <cp:revision>228</cp:revision>
  <dcterms:created xsi:type="dcterms:W3CDTF">2020-04-08T06:51:08Z</dcterms:created>
  <dcterms:modified xsi:type="dcterms:W3CDTF">2020-12-22T06:02:14Z</dcterms:modified>
</cp:coreProperties>
</file>