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vapaa piirto 3"/>
          <p:cNvSpPr/>
          <p:nvPr/>
        </p:nvSpPr>
        <p:spPr>
          <a:xfrm>
            <a:off x="336551" y="252413"/>
            <a:ext cx="11527367" cy="5592762"/>
          </a:xfrm>
          <a:custGeom>
            <a:avLst/>
            <a:gdLst>
              <a:gd name="connsiteX0" fmla="*/ 0 w 8646027"/>
              <a:gd name="connsiteY0" fmla="*/ 0 h 5593397"/>
              <a:gd name="connsiteX1" fmla="*/ 8106738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6027" h="5593397">
                <a:moveTo>
                  <a:pt x="0" y="0"/>
                </a:moveTo>
                <a:lnTo>
                  <a:pt x="8106738" y="0"/>
                </a:lnTo>
                <a:lnTo>
                  <a:pt x="8646027" y="817697"/>
                </a:lnTo>
                <a:lnTo>
                  <a:pt x="8646027" y="5593397"/>
                </a:lnTo>
                <a:lnTo>
                  <a:pt x="0" y="558469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/>
          </a:p>
        </p:txBody>
      </p:sp>
      <p:pic>
        <p:nvPicPr>
          <p:cNvPr id="5" name="Kuva 9" descr="kulm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6367" y="255588"/>
            <a:ext cx="71966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2461747"/>
            <a:ext cx="109728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4086226"/>
            <a:ext cx="10972800" cy="152456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31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0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9564403" y="274639"/>
            <a:ext cx="2017997" cy="5564187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662121" cy="5564187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63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67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406901"/>
            <a:ext cx="10972800" cy="143192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2967607"/>
            <a:ext cx="10972800" cy="124846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809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881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038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71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30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657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403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268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539630"/>
            <a:ext cx="10972800" cy="566738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6"/>
            <a:ext cx="10972800" cy="38236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202057"/>
            <a:ext cx="10972800" cy="636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52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irkko_kyrkan_vaaka_rgb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9783" y="5810092"/>
            <a:ext cx="3157928" cy="1082660"/>
          </a:xfrm>
          <a:prstGeom prst="rect">
            <a:avLst/>
          </a:prstGeom>
        </p:spPr>
      </p:pic>
      <p:pic>
        <p:nvPicPr>
          <p:cNvPr id="1027" name="Kuva 10" descr="kulma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146367" y="255588"/>
            <a:ext cx="71966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perustyylejä osoitt.</a:t>
            </a:r>
          </a:p>
        </p:txBody>
      </p:sp>
      <p:sp>
        <p:nvSpPr>
          <p:cNvPr id="102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3960284" y="6216651"/>
            <a:ext cx="186266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fld id="{1E617BA1-F387-4259-8F1C-0E36098B25A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096000" y="6216651"/>
            <a:ext cx="431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70117" y="6216651"/>
            <a:ext cx="9122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56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i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Talohankkeen tilannekuva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Helsingin tuomiorovastikunta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67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Skenaariotyöskentelyn prosessi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Seurakunnilta pyydettiin sekä seurakuntalaispalaute että työntekijäpalaute yhteisen työn jatkosta sekä kannanotto skenaariotyöskentelyyn.</a:t>
            </a:r>
          </a:p>
          <a:p>
            <a:r>
              <a:rPr lang="fi-FI" dirty="0" smtClean="0"/>
              <a:t>Seurakuntalaispalaute saatiin 60 hengeltä ja jokaisen seurakunnan Talolla työskentelevät työntekijät antoivat arvionsa yhteistyöstä sekä resurssien ja kehittämisen kohdentamisesta.</a:t>
            </a:r>
          </a:p>
          <a:p>
            <a:r>
              <a:rPr lang="fi-FI" dirty="0" smtClean="0"/>
              <a:t>Yhdessä johtoryhmän kanssa päädyttiin muodostamaan uusi skenaario, jonka mukaan päätettiin esittää Nuorten diakoniatalo Talo-projektin päättyessä rovastikunnallisen yhteistyön jatkoa seurakuntaneuvostoille.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973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Skenaarioesitys projektin jatkamisesta 2022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Seurakuntien intressissä on jatkaa yhteistyötä kehittämällä ja lisäämällä projektin lisäarvoa tuonutta yhteistä toimintaa, joita yksittäisen seurakunnan resursseilla on haasteellista toteuttaa.</a:t>
            </a:r>
          </a:p>
          <a:p>
            <a:r>
              <a:rPr lang="fi-FI" dirty="0" smtClean="0"/>
              <a:t>Viikkotoimintaa ylläpidetään edelleen kolmena eniten nuoria keränneenä iltana. Yhden arki-illan aikana Talo on verkostojen toiminnan alustana ja yhden arki-illan nuoret aikuiset järjestävät omaa toimintaa seurakuntalaispalautteen perusteella.</a:t>
            </a:r>
          </a:p>
          <a:p>
            <a:r>
              <a:rPr lang="fi-FI" dirty="0" smtClean="0"/>
              <a:t>Viikonloppuisin Talo on edelleen seurakuntien ja kumppanien tapahtumatoiminnan, päiväleirien ja erityiskoulutusten käytössä.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813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lisäarvo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Projektin aikana Talon osaprojektien tuottamaa lisäarvoa on palautteen mukaan saatu erityisesti:</a:t>
            </a:r>
          </a:p>
          <a:p>
            <a:r>
              <a:rPr lang="fi-FI" sz="2400" dirty="0" smtClean="0"/>
              <a:t>verkostoyhteistyössä, jota halutaan edelleen laajentaa rovastikunnallisena voimavarana julkisen sektorin, järjestöjen, median, oppilaitosten, kirkon ja nuorisoalan toimijoiden kanssa.</a:t>
            </a:r>
          </a:p>
          <a:p>
            <a:r>
              <a:rPr lang="fi-FI" sz="2400" dirty="0" smtClean="0"/>
              <a:t>erityiskoulutukset</a:t>
            </a:r>
            <a:r>
              <a:rPr lang="fi-FI" sz="2400" dirty="0"/>
              <a:t>, </a:t>
            </a:r>
            <a:r>
              <a:rPr lang="fi-FI" sz="2400" dirty="0" smtClean="0"/>
              <a:t>joista esimerkiksi isoskoulutuksen osana turvakoulutus, liikuntaisoskoulutus ja viestinnän koulutus koetaan yhteisesti tuotettuna tehokkaana resurssien ja osaamisen hyödyntämisenä.</a:t>
            </a:r>
          </a:p>
          <a:p>
            <a:r>
              <a:rPr lang="fi-FI" sz="2400" dirty="0" smtClean="0"/>
              <a:t>digitaalinen työ, joka kyettiin korona-ajan alkaessa tehokkaasti käynnistämään ja joka tavoitti nuoria paremmin kuin seurakuntien oma digitaalinen työ. Seurakuntien henkilöstöä myös koulutettiin digitaaliseen nuorisotyöhön.</a:t>
            </a:r>
          </a:p>
        </p:txBody>
      </p:sp>
    </p:spTree>
    <p:extLst>
      <p:ext uri="{BB962C8B-B14F-4D97-AF65-F5344CB8AC3E}">
        <p14:creationId xmlns:p14="http://schemas.microsoft.com/office/powerpoint/2010/main" val="386083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lisäarvo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oppilaitostyö, </a:t>
            </a:r>
            <a:r>
              <a:rPr lang="fi-FI" sz="2400" dirty="0" smtClean="0"/>
              <a:t>jossa on koulutettu nuoriso-alan opiskelijaryhmiä osallistamisen ja yhteisönrakentamisen teemoista Talon workshopeissa sekä mahdollistettu koko projektin ajan yksittäisten opiskelijoiden harjoitteluja </a:t>
            </a:r>
            <a:r>
              <a:rPr lang="fi-FI" sz="2400" dirty="0" err="1" smtClean="0"/>
              <a:t>DIAKin</a:t>
            </a:r>
            <a:r>
              <a:rPr lang="fi-FI" sz="2400" dirty="0" smtClean="0"/>
              <a:t>, </a:t>
            </a:r>
            <a:r>
              <a:rPr lang="fi-FI" sz="2400" dirty="0" err="1" smtClean="0"/>
              <a:t>SDOn</a:t>
            </a:r>
            <a:r>
              <a:rPr lang="fi-FI" sz="2400" dirty="0" smtClean="0"/>
              <a:t> ja teologisen tiedekunnan opiskelijoille.</a:t>
            </a:r>
            <a:endParaRPr lang="fi-FI" sz="2400" dirty="0"/>
          </a:p>
          <a:p>
            <a:r>
              <a:rPr lang="fi-FI" sz="2400" dirty="0" smtClean="0"/>
              <a:t>Vaikuttamistoiminta, jossa rovastikunnallinen Nuorten Parlamentti perustettiin kirkkolain uudistusta ennakoiden, ja jossa on koulutettu koko Helsingin seurakuntayhtymän nuoria, nuoria luottamushenkilöitä ja työntekijöitä. Koulutuksen </a:t>
            </a:r>
            <a:r>
              <a:rPr lang="fi-FI" sz="2400" dirty="0" err="1" smtClean="0"/>
              <a:t>seurakuksena</a:t>
            </a:r>
            <a:r>
              <a:rPr lang="fi-FI" sz="2400" dirty="0" smtClean="0"/>
              <a:t> perustettu vaikuttamistyön työntekijäverkosto kehittää nuorten vaikuttamistyötä rovastikuntarajojen yli.</a:t>
            </a:r>
            <a:endParaRPr lang="fi-FI" sz="2400" dirty="0"/>
          </a:p>
          <a:p>
            <a:r>
              <a:rPr lang="fi-FI" sz="2400" dirty="0"/>
              <a:t>nuorten aikuisten </a:t>
            </a:r>
            <a:r>
              <a:rPr lang="fi-FI" sz="2400" dirty="0" smtClean="0"/>
              <a:t>työ, joka yhteistyössä </a:t>
            </a:r>
            <a:r>
              <a:rPr lang="fi-FI" sz="2400" dirty="0" err="1" smtClean="0"/>
              <a:t>DIAKin</a:t>
            </a:r>
            <a:r>
              <a:rPr lang="fi-FI" sz="2400" dirty="0" smtClean="0"/>
              <a:t> opiskelijoiden kanssa käynnistettiin Löydä yhteisö-projektilla. </a:t>
            </a:r>
            <a:endParaRPr lang="fi-FI" sz="24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8564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Resurssien kohdentaminen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422776"/>
          </a:xfrm>
        </p:spPr>
        <p:txBody>
          <a:bodyPr/>
          <a:lstStyle/>
          <a:p>
            <a:r>
              <a:rPr lang="fi-FI" sz="2200" dirty="0" smtClean="0"/>
              <a:t>Esityksen malliin on vaikuttanut merkittävästi seurakuntien nuorisotyöntekijäresurssien väheneminen projektin suunnitteluvaiheen jälkeen. Viikkotoimintaa halutaan edelleen ylläpitää, mutta resurssia tarvitaan paikalliseen toimintaan ja seurakuntien omien yhteistyöverkostojen tueksi. Ajankohtainen esimerkki on kaupungin </a:t>
            </a:r>
            <a:r>
              <a:rPr lang="fi-FI" sz="2200" dirty="0" err="1" smtClean="0"/>
              <a:t>Betanian</a:t>
            </a:r>
            <a:r>
              <a:rPr lang="fi-FI" sz="2200" dirty="0" smtClean="0"/>
              <a:t> nuortentilan lakkauttaminen Punavuoressa, ja Tuomiokirkkoseurakunnan nopea reagoiminen alueen nuorten ja yhteistyökumppanien tarpeisiin. </a:t>
            </a:r>
          </a:p>
          <a:p>
            <a:r>
              <a:rPr lang="fi-FI" sz="2200" dirty="0" smtClean="0"/>
              <a:t>Samalla työntekijäresurssien kaventuessa on Talo-projektin strategian mukaista alustaa mahdollisuuksia ohjatun viikkotoiminnan ohella seurakuntalaisten omistajuudelle ja verkostojen järjestämälle toiminnalle. Sininauhasäätiö, Valkonauhaliitto, Nuorten Akatemia, Lasten ja nuorten keskus, </a:t>
            </a:r>
            <a:r>
              <a:rPr lang="fi-FI" sz="2200" dirty="0" err="1" smtClean="0"/>
              <a:t>Vamos</a:t>
            </a:r>
            <a:r>
              <a:rPr lang="fi-FI" sz="2200" dirty="0" smtClean="0"/>
              <a:t> ja SDO ovat jo ennen epidemiaa toivoneet tilayhteistyötä.  Lisäksi rovastikunnallista varhaisnuorisotyön lomatoimintaa tehdään Talolla edelleen ja nuorten aikuisten toiveisiin Talosta omassa käytössä vastataan.</a:t>
            </a:r>
          </a:p>
        </p:txBody>
      </p:sp>
    </p:spTree>
    <p:extLst>
      <p:ext uri="{BB962C8B-B14F-4D97-AF65-F5344CB8AC3E}">
        <p14:creationId xmlns:p14="http://schemas.microsoft.com/office/powerpoint/2010/main" val="3013734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 Talon viikosta tammikuussa 22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728002"/>
              </p:ext>
            </p:extLst>
          </p:nvPr>
        </p:nvGraphicFramePr>
        <p:xfrm>
          <a:off x="609600" y="1600200"/>
          <a:ext cx="10972800" cy="352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6840908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9396504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5039517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9696651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813948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019608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090588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13868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klo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su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581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12-16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</a:t>
                      </a:r>
                      <a:r>
                        <a:rPr lang="fi-FI" baseline="0" dirty="0" smtClean="0"/>
                        <a:t> avoin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avoin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avoin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intensiivikoulutus</a:t>
                      </a:r>
                      <a:r>
                        <a:rPr lang="fi-FI" baseline="0" dirty="0" smtClean="0"/>
                        <a:t> isoset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vaikuttamistyön koulutus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549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15-16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kerho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kerho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kerho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55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16-21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nuorten avoin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nuorten avoin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nuorten avoin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verkostotilaisuus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10665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r>
                        <a:rPr lang="fi-FI" dirty="0" smtClean="0"/>
                        <a:t>17-21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nuoret aikuiset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verkostotoimijat 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ohjattua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isoskoulutus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ohjattua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yhteisöruokailu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ohjattua pelit ja media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nuoret aikuiset tapahtuma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560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119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588963"/>
            <a:ext cx="10972800" cy="1143000"/>
          </a:xfrm>
        </p:spPr>
        <p:txBody>
          <a:bodyPr/>
          <a:lstStyle/>
          <a:p>
            <a:r>
              <a:rPr lang="fi-FI" dirty="0" smtClean="0"/>
              <a:t>Diakoniapainotteisten kehittämisprojektien raportointi Helsingin seurakuntayhtymässä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2043113"/>
            <a:ext cx="10972800" cy="3797301"/>
          </a:xfrm>
        </p:spPr>
        <p:txBody>
          <a:bodyPr/>
          <a:lstStyle/>
          <a:p>
            <a:r>
              <a:rPr lang="fi-FI" dirty="0" smtClean="0"/>
              <a:t>Liitteenä diakoniaprojektin edellinen edistymisraportti tiedoksi rovastikunnan seurakuntaneuvostoille joulukuulta 2020.</a:t>
            </a:r>
          </a:p>
          <a:p>
            <a:r>
              <a:rPr lang="fi-FI" dirty="0" smtClean="0"/>
              <a:t>Seurakuntayhtymän rahoittamien diakoniaprojektien edistymistä seurataan seurakuntayhtymässä puolivuosittaisella (käsitellään tammikuussa ja elokuussa) raportointityökalulla ja seurakuntaneuvostot käsittelevät projektien loppuraportit projektien päätyttyä. </a:t>
            </a:r>
          </a:p>
          <a:p>
            <a:r>
              <a:rPr lang="fi-FI" dirty="0" smtClean="0"/>
              <a:t>Nuorten diakoniatalon projektin loppuraportti ilmestyy vuoden 2021 loppuun mennessä.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322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46063"/>
            <a:ext cx="10972800" cy="1143000"/>
          </a:xfrm>
        </p:spPr>
        <p:txBody>
          <a:bodyPr/>
          <a:lstStyle/>
          <a:p>
            <a:r>
              <a:rPr lang="fi-FI" dirty="0" smtClean="0"/>
              <a:t>Talon tilannekuvaa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Hankkeen kartoitus- ja suunnitteluvaihe 2017-2018</a:t>
            </a:r>
          </a:p>
          <a:p>
            <a:r>
              <a:rPr lang="fi-FI" dirty="0" smtClean="0"/>
              <a:t>Diakoniaprojektirahoitus tammikuu 2019- joulukuu 2021</a:t>
            </a:r>
            <a:endParaRPr lang="fi-FI" dirty="0"/>
          </a:p>
          <a:p>
            <a:r>
              <a:rPr lang="fi-FI" dirty="0" smtClean="0"/>
              <a:t>Hankkeen jatko 2021-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Talon avoimen, kokoavan toiminnan päivät (koronan vaikutus)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2019: joulukuu 10 </a:t>
            </a:r>
          </a:p>
          <a:p>
            <a:pPr marL="0" indent="0">
              <a:buNone/>
            </a:pPr>
            <a:r>
              <a:rPr lang="fi-FI" dirty="0" smtClean="0"/>
              <a:t>	2020: kevät 25 + 12, kesä 8, syksy 45</a:t>
            </a:r>
          </a:p>
          <a:p>
            <a:pPr marL="0" indent="0">
              <a:buNone/>
            </a:pPr>
            <a:r>
              <a:rPr lang="fi-FI" dirty="0" smtClean="0"/>
              <a:t>	2021:  0</a:t>
            </a:r>
          </a:p>
        </p:txBody>
      </p:sp>
    </p:spTree>
    <p:extLst>
      <p:ext uri="{BB962C8B-B14F-4D97-AF65-F5344CB8AC3E}">
        <p14:creationId xmlns:p14="http://schemas.microsoft.com/office/powerpoint/2010/main" val="26384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Talon kokoavan toiminnan jaksot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Kokoavan toiminnan kävijämäärät lähityössä: </a:t>
            </a:r>
          </a:p>
          <a:p>
            <a:r>
              <a:rPr lang="fi-FI" dirty="0" smtClean="0"/>
              <a:t>Ma keskimääräinen 16</a:t>
            </a:r>
          </a:p>
          <a:p>
            <a:r>
              <a:rPr lang="fi-FI" dirty="0" smtClean="0"/>
              <a:t>Ti keskimääräinen 20</a:t>
            </a:r>
          </a:p>
          <a:p>
            <a:r>
              <a:rPr lang="fi-FI" dirty="0" smtClean="0"/>
              <a:t>Ke keskimääräinen 39</a:t>
            </a:r>
          </a:p>
          <a:p>
            <a:r>
              <a:rPr lang="fi-FI" dirty="0" smtClean="0"/>
              <a:t>To keskimääräinen 38</a:t>
            </a:r>
          </a:p>
          <a:p>
            <a:r>
              <a:rPr lang="fi-FI" dirty="0" smtClean="0"/>
              <a:t>Pe keskimääräinen 51 = 164</a:t>
            </a:r>
          </a:p>
          <a:p>
            <a:endParaRPr lang="fi-FI" dirty="0"/>
          </a:p>
          <a:p>
            <a:r>
              <a:rPr lang="fi-FI" dirty="0" smtClean="0"/>
              <a:t>Kesätoiminta: 32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2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Talon korona-aika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Digitaalinen työ </a:t>
            </a:r>
          </a:p>
          <a:p>
            <a:endParaRPr lang="fi-FI" dirty="0"/>
          </a:p>
          <a:p>
            <a:r>
              <a:rPr lang="fi-FI" dirty="0" smtClean="0"/>
              <a:t>Päivystys </a:t>
            </a:r>
            <a:r>
              <a:rPr lang="fi-FI" dirty="0" err="1" smtClean="0"/>
              <a:t>discord</a:t>
            </a:r>
            <a:r>
              <a:rPr lang="fi-FI" dirty="0" smtClean="0"/>
              <a:t>: 11-35/vko</a:t>
            </a:r>
          </a:p>
          <a:p>
            <a:r>
              <a:rPr lang="fi-FI" dirty="0" smtClean="0"/>
              <a:t>Koronapäiväkirjat kevät ja joulu: 22 000 </a:t>
            </a:r>
          </a:p>
          <a:p>
            <a:r>
              <a:rPr lang="fi-FI" dirty="0" smtClean="0"/>
              <a:t>Etäkonsertit Ilta ja kauneimmat joululaulut: 120</a:t>
            </a:r>
            <a:endParaRPr lang="fi-FI" dirty="0"/>
          </a:p>
          <a:p>
            <a:r>
              <a:rPr lang="fi-FI" dirty="0" smtClean="0"/>
              <a:t>Nuorten parlamentti: 12</a:t>
            </a:r>
          </a:p>
        </p:txBody>
      </p:sp>
    </p:spTree>
    <p:extLst>
      <p:ext uri="{BB962C8B-B14F-4D97-AF65-F5344CB8AC3E}">
        <p14:creationId xmlns:p14="http://schemas.microsoft.com/office/powerpoint/2010/main" val="1007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Talon henkilöstö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300163"/>
            <a:ext cx="10972800" cy="4240213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 smtClean="0"/>
              <a:t>Henkilöstöresurssit kokoava toiminta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 smtClean="0"/>
              <a:t>Tuomiokirkko 2-3 hlöä/ yht. 12,5-15h/vko – erityisvastuualue Talon viestintä</a:t>
            </a:r>
          </a:p>
          <a:p>
            <a:pPr marL="0" indent="0">
              <a:buNone/>
            </a:pPr>
            <a:r>
              <a:rPr lang="fi-FI" sz="2400" dirty="0" smtClean="0"/>
              <a:t>Paavali 1-2 hlöä/ yht.10-15h/ vko – erityisvastuualue Talon vaikuttamistyö</a:t>
            </a:r>
          </a:p>
          <a:p>
            <a:pPr marL="0" indent="0">
              <a:buNone/>
            </a:pPr>
            <a:r>
              <a:rPr lang="fi-FI" sz="2400" dirty="0" smtClean="0"/>
              <a:t>Lauttasaari 1 hlöä/ 5-10h/vko – erityisvastuualue Talon isostoiminnan yhteistyö</a:t>
            </a:r>
          </a:p>
          <a:p>
            <a:pPr marL="0" indent="0">
              <a:buNone/>
            </a:pPr>
            <a:r>
              <a:rPr lang="fi-FI" sz="2400" dirty="0" smtClean="0"/>
              <a:t>Kallio 1+toiminnanjohtaja/ 17,5-25h/vko – erityisvastuualue erityisnuorisotyö + </a:t>
            </a:r>
            <a:r>
              <a:rPr lang="fi-FI" sz="2400" dirty="0" err="1" smtClean="0"/>
              <a:t>tj</a:t>
            </a:r>
            <a:r>
              <a:rPr lang="fi-FI" sz="2400" dirty="0" smtClean="0"/>
              <a:t> </a:t>
            </a:r>
          </a:p>
          <a:p>
            <a:pPr marL="0" indent="0">
              <a:buNone/>
            </a:pPr>
            <a:r>
              <a:rPr lang="fi-FI" sz="2400" dirty="0" smtClean="0"/>
              <a:t>Töölö/ ei viikkotoimintaa Talolla – erityisvastuualue tapahtumatoiminta</a:t>
            </a:r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dirty="0" smtClean="0"/>
              <a:t>Työharjoittelut ja </a:t>
            </a:r>
            <a:r>
              <a:rPr lang="fi-FI" sz="2400" dirty="0" err="1" smtClean="0"/>
              <a:t>työssäoppijat</a:t>
            </a:r>
            <a:r>
              <a:rPr lang="fi-FI" sz="2400" dirty="0" smtClean="0"/>
              <a:t> 10 kpl, joista 4 kokonaan Talolla, </a:t>
            </a:r>
          </a:p>
          <a:p>
            <a:pPr marL="0" indent="0">
              <a:buNone/>
            </a:pPr>
            <a:r>
              <a:rPr lang="fi-FI" sz="2400" dirty="0"/>
              <a:t>6</a:t>
            </a:r>
            <a:r>
              <a:rPr lang="fi-FI" sz="2400" dirty="0" smtClean="0"/>
              <a:t> </a:t>
            </a:r>
            <a:r>
              <a:rPr lang="fi-FI" sz="2400" dirty="0" err="1" smtClean="0"/>
              <a:t>srk</a:t>
            </a:r>
            <a:r>
              <a:rPr lang="fi-FI" sz="2400" dirty="0" smtClean="0"/>
              <a:t>-työn ohella Talolla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96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Hankkeet ja verkostot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214437"/>
            <a:ext cx="10972800" cy="4343401"/>
          </a:xfrm>
        </p:spPr>
        <p:txBody>
          <a:bodyPr/>
          <a:lstStyle/>
          <a:p>
            <a:r>
              <a:rPr lang="fi-FI" sz="2200" dirty="0" smtClean="0"/>
              <a:t>Tuomiorovastikunnan nuorten parlamentti 2019 joulukuu -</a:t>
            </a:r>
          </a:p>
          <a:p>
            <a:r>
              <a:rPr lang="fi-FI" sz="2200" dirty="0" smtClean="0"/>
              <a:t>Nuorten vaikuttamistyön seminaari tammikuu 2020,osallistujia 17 seurakunnasta, (Nuorten Akatemia, Kirkon Ulkomaanapu, Lasten ja nuorten keskus ry, </a:t>
            </a:r>
            <a:r>
              <a:rPr lang="fi-FI" sz="2200" dirty="0" err="1" smtClean="0"/>
              <a:t>Navi</a:t>
            </a:r>
            <a:r>
              <a:rPr lang="fi-FI" sz="2200" dirty="0" smtClean="0"/>
              <a:t>-verkosto, Kirkkohallitus, Kirkko Helsingissä)</a:t>
            </a:r>
          </a:p>
          <a:p>
            <a:r>
              <a:rPr lang="fi-FI" sz="2200" dirty="0" smtClean="0"/>
              <a:t>Kansainvälisyyskasvatus etäseminaari 2021 (</a:t>
            </a:r>
            <a:r>
              <a:rPr lang="fi-FI" sz="2200" dirty="0" err="1" smtClean="0"/>
              <a:t>Heatham</a:t>
            </a:r>
            <a:r>
              <a:rPr lang="fi-FI" sz="2200" dirty="0" smtClean="0"/>
              <a:t> House London)</a:t>
            </a:r>
          </a:p>
          <a:p>
            <a:r>
              <a:rPr lang="fi-FI" sz="2200" dirty="0"/>
              <a:t>P</a:t>
            </a:r>
            <a:r>
              <a:rPr lang="fi-FI" sz="2200" dirty="0" smtClean="0"/>
              <a:t>akopelilaboratorio 2021- (AVI, Nuorten Akatemia, Lasten ja nuorten keskus ry, Hyvinkään kaupunki, Suomen nuorisoseura)</a:t>
            </a:r>
          </a:p>
          <a:p>
            <a:r>
              <a:rPr lang="fi-FI" sz="2200" dirty="0" smtClean="0"/>
              <a:t>Liikuntaisoskoulutuksen nuoria </a:t>
            </a:r>
            <a:r>
              <a:rPr lang="fi-FI" sz="2200" dirty="0" err="1" smtClean="0"/>
              <a:t>osaalistava</a:t>
            </a:r>
            <a:r>
              <a:rPr lang="fi-FI" sz="2200" dirty="0" smtClean="0"/>
              <a:t> koulutus, pilotointi ja koulutus työntekijöille 2020 (Luotu liikkumaan-hanke)</a:t>
            </a:r>
          </a:p>
          <a:p>
            <a:r>
              <a:rPr lang="fi-FI" sz="2200" dirty="0" smtClean="0"/>
              <a:t>Oppilaitosyhteistyö 2019- Stadin ammattiopisto, Diakoniaopisto, Aalto-yliopisto (harjoittelijat, koulutukset, vierailut, yhteistyöhanke)</a:t>
            </a:r>
          </a:p>
          <a:p>
            <a:r>
              <a:rPr lang="fi-FI" sz="2200" dirty="0" smtClean="0"/>
              <a:t>Elämänhallinnan koulutukset SDO, Sininauhaliitto, </a:t>
            </a:r>
            <a:r>
              <a:rPr lang="fi-FI" sz="2200" dirty="0" err="1" smtClean="0"/>
              <a:t>Vamos</a:t>
            </a:r>
            <a:r>
              <a:rPr lang="fi-FI" sz="2200" dirty="0" smtClean="0"/>
              <a:t>, Oma </a:t>
            </a:r>
            <a:r>
              <a:rPr lang="fi-FI" sz="2200" dirty="0" err="1" smtClean="0"/>
              <a:t>plääni</a:t>
            </a:r>
            <a:r>
              <a:rPr lang="fi-FI" sz="2200" dirty="0" smtClean="0"/>
              <a:t>/ Nuorisoasuntosäätiö 2019 joulukuu -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23340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Hankkeen esiintuomat haasteet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240213"/>
          </a:xfrm>
        </p:spPr>
        <p:txBody>
          <a:bodyPr/>
          <a:lstStyle/>
          <a:p>
            <a:r>
              <a:rPr lang="fi-FI" dirty="0" smtClean="0"/>
              <a:t>Rakennekysymykset yhteisessä työssä</a:t>
            </a:r>
          </a:p>
          <a:p>
            <a:r>
              <a:rPr lang="fi-FI" dirty="0" smtClean="0"/>
              <a:t>Työkulttuurin muodostuminen ja yhteisön etärakentaminen</a:t>
            </a:r>
          </a:p>
          <a:p>
            <a:r>
              <a:rPr lang="fi-FI" dirty="0" smtClean="0"/>
              <a:t> Rajoitusten vaikutus tavoitteisiin ja arviointiin</a:t>
            </a:r>
          </a:p>
          <a:p>
            <a:r>
              <a:rPr lang="fi-FI" dirty="0" smtClean="0"/>
              <a:t>Henkilöstömuutokset (Talon avauduttua joulukuussa 2019)</a:t>
            </a:r>
          </a:p>
          <a:p>
            <a:pPr marL="0" indent="0">
              <a:buNone/>
            </a:pPr>
            <a:r>
              <a:rPr lang="fi-FI" dirty="0" smtClean="0"/>
              <a:t>Tuomiokirkkoseurakunnan henkilöstö 100% kahteen otteeseen</a:t>
            </a:r>
          </a:p>
          <a:p>
            <a:pPr marL="0" indent="0">
              <a:buNone/>
            </a:pPr>
            <a:r>
              <a:rPr lang="fi-FI" dirty="0" smtClean="0"/>
              <a:t>Lauttasaari 50%</a:t>
            </a:r>
          </a:p>
          <a:p>
            <a:pPr marL="0" indent="0">
              <a:buNone/>
            </a:pPr>
            <a:r>
              <a:rPr lang="fi-FI" dirty="0" smtClean="0"/>
              <a:t>Paavali 50% kahteen otteeseen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Kallio 50% kahteen otteeseen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99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Ensimmäisen kolmen vuoden jälkeen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Yhteisen työn jatkuvuus ja muodostuneen lisäarvon säilyttäminen</a:t>
            </a:r>
          </a:p>
          <a:p>
            <a:r>
              <a:rPr lang="fi-FI" dirty="0" smtClean="0"/>
              <a:t>Henkilöstö- ja talousresurssien mahdollisuudet eri seurakunnissa</a:t>
            </a:r>
          </a:p>
          <a:p>
            <a:r>
              <a:rPr lang="fi-FI" dirty="0" smtClean="0"/>
              <a:t>Laadullisen, verkostoituneen ja kehittyvän nuorisotyön pitkän tähtäimen suunnittelu seurakunnissa</a:t>
            </a:r>
          </a:p>
          <a:p>
            <a:r>
              <a:rPr lang="fi-FI" dirty="0" smtClean="0"/>
              <a:t>Seurakuntarakenneuudistuksen vaikutukset ja talouspaine</a:t>
            </a:r>
          </a:p>
          <a:p>
            <a:r>
              <a:rPr lang="fi-FI" dirty="0" smtClean="0"/>
              <a:t>Nuorten ja nuorten aikuisten työn laatu, jatkuvuus </a:t>
            </a:r>
            <a:r>
              <a:rPr lang="fi-FI" smtClean="0"/>
              <a:t>ja mahdollisuudet, tilastojen kriittisissä </a:t>
            </a:r>
            <a:r>
              <a:rPr lang="fi-FI" dirty="0" smtClean="0"/>
              <a:t>ikäryhmissä</a:t>
            </a:r>
          </a:p>
          <a:p>
            <a:r>
              <a:rPr lang="fi-FI" dirty="0" smtClean="0"/>
              <a:t>Seurakuntien tarpeen sovittaminen yhteiseen työhön</a:t>
            </a:r>
          </a:p>
          <a:p>
            <a:r>
              <a:rPr lang="fi-FI" dirty="0" smtClean="0"/>
              <a:t>Yhteisen työn pelisäännöt ja joustavuus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85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Esimerkkiskenaarioita keskusteluun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95337" y="1060450"/>
            <a:ext cx="11020425" cy="5097462"/>
          </a:xfrm>
        </p:spPr>
        <p:txBody>
          <a:bodyPr/>
          <a:lstStyle/>
          <a:p>
            <a:endParaRPr lang="fi-FI" sz="2400" dirty="0" smtClean="0"/>
          </a:p>
          <a:p>
            <a:r>
              <a:rPr lang="fi-FI" sz="2400" dirty="0" smtClean="0"/>
              <a:t>Päätetään hanke ja jatketaan nuorisotyötä seurakunnissa ilman yhteisesti asetettuja tavoitteita. Nuorisotyön henkilöstö pyörittää lakisääteisen rippikoulutyön ja kokoavan toiminnan kokonaan seurakuntien omissa tiloissa.</a:t>
            </a:r>
          </a:p>
          <a:p>
            <a:r>
              <a:rPr lang="fi-FI" sz="2400" dirty="0" smtClean="0"/>
              <a:t>Kohdennetaan yhteistyötä kehittämään erikoistuneempaa nuorisotyötä hankkeiden, verkostojen, vapaaehtoistyön, koulutusten, digitaalisten ympäristöjen, tapahtumien ja nuorten aikuisten toimintaan jatkuvuuden tehostamiseksi ja luovutaan/supistetaan yhteistä viikkotoimintaa.</a:t>
            </a:r>
          </a:p>
          <a:p>
            <a:r>
              <a:rPr lang="fi-FI" sz="2400" dirty="0" smtClean="0"/>
              <a:t>Jatketaan hanketta sitoutuen vuodella eteenpäin, jotta kokoavasta toiminnasta ja työkulttuurista saadaan enemmän näyttöä, kokemusta ja dataa pitkän tähtäimen päätösten tueksi.</a:t>
            </a:r>
          </a:p>
          <a:p>
            <a:r>
              <a:rPr lang="fi-FI" sz="2400" dirty="0" smtClean="0"/>
              <a:t>Lisätään yhteistyötä olemassa olevan lisäksi Talolla koskemaan nuorisotyön lisäksi rovastikunnallista rippikoulua.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0173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rkko Helsingissä-teemappt">
  <a:themeElements>
    <a:clrScheme name="kirkko_hgissa">
      <a:dk1>
        <a:srgbClr val="000000"/>
      </a:dk1>
      <a:lt1>
        <a:srgbClr val="FFFFFF"/>
      </a:lt1>
      <a:dk2>
        <a:srgbClr val="005293"/>
      </a:dk2>
      <a:lt2>
        <a:srgbClr val="93B1CB"/>
      </a:lt2>
      <a:accent1>
        <a:srgbClr val="BB133E"/>
      </a:accent1>
      <a:accent2>
        <a:srgbClr val="E9C5CB"/>
      </a:accent2>
      <a:accent3>
        <a:srgbClr val="69BE28"/>
      </a:accent3>
      <a:accent4>
        <a:srgbClr val="C8E59A"/>
      </a:accent4>
      <a:accent5>
        <a:srgbClr val="722EA5"/>
      </a:accent5>
      <a:accent6>
        <a:srgbClr val="D3B8E2"/>
      </a:accent6>
      <a:hlink>
        <a:srgbClr val="005293"/>
      </a:hlink>
      <a:folHlink>
        <a:srgbClr val="722EA5"/>
      </a:folHlink>
    </a:clrScheme>
    <a:fontScheme name="Kirkko Helsingissä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E554D599FC60439FAC16284D3223A3" ma:contentTypeVersion="13" ma:contentTypeDescription="Luo uusi asiakirja." ma:contentTypeScope="" ma:versionID="00f3e6efc6165cc1d6405dafecfe7de1">
  <xsd:schema xmlns:xsd="http://www.w3.org/2001/XMLSchema" xmlns:xs="http://www.w3.org/2001/XMLSchema" xmlns:p="http://schemas.microsoft.com/office/2006/metadata/properties" xmlns:ns3="a8a818fd-06b8-41f3-893d-e5070d05173b" xmlns:ns4="df9ed15b-3873-4c07-8a1f-321360d02b32" targetNamespace="http://schemas.microsoft.com/office/2006/metadata/properties" ma:root="true" ma:fieldsID="7a39155e96cdfa96bb34cbd9399860cd" ns3:_="" ns4:_="">
    <xsd:import namespace="a8a818fd-06b8-41f3-893d-e5070d05173b"/>
    <xsd:import namespace="df9ed15b-3873-4c07-8a1f-321360d02b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818fd-06b8-41f3-893d-e5070d0517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ed15b-3873-4c07-8a1f-321360d02b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1C2712-47CD-4D9E-92F6-A1D969477C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a818fd-06b8-41f3-893d-e5070d05173b"/>
    <ds:schemaRef ds:uri="df9ed15b-3873-4c07-8a1f-321360d02b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4AD0D4-122F-45E6-8B46-6BBE61F367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9CC083-F6F0-491C-81B9-B20682436F40}">
  <ds:schemaRefs>
    <ds:schemaRef ds:uri="df9ed15b-3873-4c07-8a1f-321360d02b3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8a818fd-06b8-41f3-893d-e5070d05173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Kirkko Helsingissä-teema</Template>
  <TotalTime>4852</TotalTime>
  <Words>968</Words>
  <Application>Microsoft Office PowerPoint</Application>
  <PresentationFormat>Laajakuva</PresentationFormat>
  <Paragraphs>124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Georgia</vt:lpstr>
      <vt:lpstr>Kirkko Helsingissä-teemappt</vt:lpstr>
      <vt:lpstr>Talohankkeen tilannekuva</vt:lpstr>
      <vt:lpstr>Talon tilannekuvaa</vt:lpstr>
      <vt:lpstr>Talon kokoavan toiminnan jaksot</vt:lpstr>
      <vt:lpstr>Talon korona-aika</vt:lpstr>
      <vt:lpstr>Talon henkilöstö</vt:lpstr>
      <vt:lpstr>Hankkeet ja verkostot</vt:lpstr>
      <vt:lpstr>Hankkeen esiintuomat haasteet</vt:lpstr>
      <vt:lpstr>Ensimmäisen kolmen vuoden jälkeen</vt:lpstr>
      <vt:lpstr>Esimerkkiskenaarioita keskusteluun</vt:lpstr>
      <vt:lpstr>Skenaariotyöskentelyn prosessi</vt:lpstr>
      <vt:lpstr>Skenaarioesitys projektin jatkamisesta 2022</vt:lpstr>
      <vt:lpstr>Projektin lisäarvo</vt:lpstr>
      <vt:lpstr>Projektin lisäarvo</vt:lpstr>
      <vt:lpstr>Resurssien kohdentaminen</vt:lpstr>
      <vt:lpstr>Esimerkki Talon viikosta tammikuussa 22</vt:lpstr>
      <vt:lpstr>Diakoniapainotteisten kehittämisprojektien raportointi Helsingin seurakuntayhtymässä</vt:lpstr>
    </vt:vector>
  </TitlesOfParts>
  <Company>Helsingin seurakuntayhtymä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Talohankkeen tilannekuva</dc:title>
  <dc:creator>Huovinen Laura</dc:creator>
  <cp:lastModifiedBy>Rintamäki Juha</cp:lastModifiedBy>
  <cp:revision>27</cp:revision>
  <dcterms:created xsi:type="dcterms:W3CDTF">2021-03-01T20:42:07Z</dcterms:created>
  <dcterms:modified xsi:type="dcterms:W3CDTF">2021-05-26T13:19:37Z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0x010100BBE554D599FC60439FAC16284D3223A3</vt:lpwstr>
  </property>
</Properties>
</file>