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7" r:id="rId6"/>
    <p:sldId id="268" r:id="rId7"/>
    <p:sldId id="269" r:id="rId8"/>
    <p:sldId id="272" r:id="rId9"/>
    <p:sldId id="271" r:id="rId10"/>
    <p:sldId id="266" r:id="rId11"/>
    <p:sldId id="259" r:id="rId12"/>
    <p:sldId id="261" r:id="rId13"/>
  </p:sldIdLst>
  <p:sldSz cx="12192000" cy="6858000"/>
  <p:notesSz cx="6858000" cy="9144000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343C5F"/>
    <a:srgbClr val="0069B8"/>
    <a:srgbClr val="B91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195B1-0407-18E5-1B03-64E82DA22414}" v="91" dt="2021-02-16T11:55:32.680"/>
    <p1510:client id="{490A12BE-288C-70A3-60C3-0F6A8276289E}" v="19" dt="2021-01-27T13:00:16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557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9FC3856-262A-4542-AB8E-3DA80C0CEC7C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25BD01C-D3E4-4A7A-96FE-8980721C124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7733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CD66557-7D57-4366-A40F-101ADC175AA4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/>
              <a:t>Muokkaa tekstin perustyylejä osoittamalla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3386EB7-97B4-47D2-A17B-1736799654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45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olivapaa piirto 3"/>
          <p:cNvSpPr/>
          <p:nvPr/>
        </p:nvSpPr>
        <p:spPr>
          <a:xfrm>
            <a:off x="336551" y="252413"/>
            <a:ext cx="11527367" cy="5592762"/>
          </a:xfrm>
          <a:custGeom>
            <a:avLst/>
            <a:gdLst>
              <a:gd name="connsiteX0" fmla="*/ 0 w 8646027"/>
              <a:gd name="connsiteY0" fmla="*/ 0 h 5593397"/>
              <a:gd name="connsiteX1" fmla="*/ 8106738 w 8646027"/>
              <a:gd name="connsiteY1" fmla="*/ 0 h 5593397"/>
              <a:gd name="connsiteX2" fmla="*/ 8646027 w 8646027"/>
              <a:gd name="connsiteY2" fmla="*/ 817697 h 5593397"/>
              <a:gd name="connsiteX3" fmla="*/ 8646027 w 8646027"/>
              <a:gd name="connsiteY3" fmla="*/ 5593397 h 5593397"/>
              <a:gd name="connsiteX4" fmla="*/ 0 w 8646027"/>
              <a:gd name="connsiteY4" fmla="*/ 5584698 h 5593397"/>
              <a:gd name="connsiteX5" fmla="*/ 0 w 8646027"/>
              <a:gd name="connsiteY5" fmla="*/ 0 h 5593397"/>
              <a:gd name="connsiteX0" fmla="*/ 0 w 8646027"/>
              <a:gd name="connsiteY0" fmla="*/ 0 h 5593397"/>
              <a:gd name="connsiteX1" fmla="*/ 8247665 w 8646027"/>
              <a:gd name="connsiteY1" fmla="*/ 0 h 5593397"/>
              <a:gd name="connsiteX2" fmla="*/ 8646027 w 8646027"/>
              <a:gd name="connsiteY2" fmla="*/ 817697 h 5593397"/>
              <a:gd name="connsiteX3" fmla="*/ 8646027 w 8646027"/>
              <a:gd name="connsiteY3" fmla="*/ 5593397 h 5593397"/>
              <a:gd name="connsiteX4" fmla="*/ 0 w 8646027"/>
              <a:gd name="connsiteY4" fmla="*/ 5584698 h 5593397"/>
              <a:gd name="connsiteX5" fmla="*/ 0 w 8646027"/>
              <a:gd name="connsiteY5" fmla="*/ 0 h 559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6027" h="5593397">
                <a:moveTo>
                  <a:pt x="0" y="0"/>
                </a:moveTo>
                <a:lnTo>
                  <a:pt x="8247665" y="0"/>
                </a:lnTo>
                <a:lnTo>
                  <a:pt x="8646027" y="817697"/>
                </a:lnTo>
                <a:lnTo>
                  <a:pt x="8646027" y="5593397"/>
                </a:lnTo>
                <a:lnTo>
                  <a:pt x="0" y="558469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461747"/>
            <a:ext cx="10972800" cy="147002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086226"/>
            <a:ext cx="10972800" cy="152456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D085-3950-44B3-9298-75048E14E059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BE3C-E73E-41A7-A440-A9968FCD00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9" name="Kuva 10" descr="kulm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324168" y="255588"/>
            <a:ext cx="539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569D2-3F51-46EF-9F78-5E2375A9659F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D86EA-E052-41D6-954E-0933E7244FF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43192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2967607"/>
            <a:ext cx="10972800" cy="12484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6FB3-2119-4F8E-B733-4C45D4A84C55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D00B9-966F-4031-A3D5-7BABE0FFBE6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38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38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FA96-6503-4677-A7D5-A1377877092B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7AAEF-1B77-4282-82CC-B29BEAA6CDC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663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663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EDBEE-AB64-4503-B646-860E9C594B89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FD21D-392D-4682-863E-35D6CE4ABD1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39020-80D5-4431-A581-FD467C544843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4B404-2E9C-4FB6-94FA-A592B482554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D5004-6756-4AB2-A24A-A025F9F255B7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687E-609C-40D2-B10B-5E45C86034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539630"/>
            <a:ext cx="10972800" cy="566738"/>
          </a:xfrm>
        </p:spPr>
        <p:txBody>
          <a:bodyPr/>
          <a:lstStyle>
            <a:lvl1pPr algn="l">
              <a:defRPr sz="2000" b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609600" y="612776"/>
            <a:ext cx="10972800" cy="38236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0" y="5202057"/>
            <a:ext cx="10972800" cy="6367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88E70-53B9-4672-9BC2-11264FD622AB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317F-A6DF-4A53-A8A8-49A809FE25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1439863"/>
            <a:ext cx="10972800" cy="330246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D085-3950-44B3-9298-75048E14E059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BE3C-E73E-41A7-A440-A9968FCD00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2" name="Tekstiruutu 1"/>
          <p:cNvSpPr txBox="1"/>
          <p:nvPr userDrawn="1"/>
        </p:nvSpPr>
        <p:spPr>
          <a:xfrm>
            <a:off x="609600" y="501267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i="1">
                <a:solidFill>
                  <a:schemeClr val="tx2"/>
                </a:solidFill>
                <a:latin typeface="+mj-lt"/>
              </a:rPr>
              <a:t>Ihmistä varten – För mänskan</a:t>
            </a:r>
            <a:endParaRPr lang="fi-FI" sz="4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503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9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3960284" y="6216651"/>
            <a:ext cx="186266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Georgia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AFECCD22-D9D7-4222-A983-555FED335424}" type="datetime1">
              <a:rPr lang="fi-FI"/>
              <a:pPr>
                <a:defRPr/>
              </a:pPr>
              <a:t>2.3.2021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096000" y="6216651"/>
            <a:ext cx="431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670117" y="6216651"/>
            <a:ext cx="91228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Georgia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0FA1875-9B06-4F91-B1AA-CF651C3634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0" name="Kuva 10" descr="kulma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1324168" y="255588"/>
            <a:ext cx="539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9" y="5827714"/>
            <a:ext cx="2330841" cy="10654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6" r:id="rId8"/>
    <p:sldLayoutId id="2147483780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i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Jatkuva strategiaprosessi – Rohkeasti yhdessä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>
                <a:ea typeface="ＭＳ Ｐゴシック"/>
              </a:rPr>
              <a:t>Yhteinen kirkkoneuvosto 25.2.2021</a:t>
            </a:r>
            <a:endParaRPr lang="fi-FI" dirty="0"/>
          </a:p>
          <a:p>
            <a:r>
              <a:rPr lang="fi-FI" dirty="0">
                <a:ea typeface="ＭＳ Ｐゴシック"/>
              </a:rPr>
              <a:t>Yhteinen </a:t>
            </a:r>
            <a:r>
              <a:rPr lang="fi-FI">
                <a:ea typeface="ＭＳ Ｐゴシック"/>
              </a:rPr>
              <a:t>kirkkovaltuusto </a:t>
            </a:r>
            <a:r>
              <a:rPr lang="fi-FI" smtClean="0">
                <a:ea typeface="ＭＳ Ｐゴシック"/>
              </a:rPr>
              <a:t>18.3.2021</a:t>
            </a:r>
            <a:endParaRPr lang="fi-FI" dirty="0">
              <a:ea typeface="ＭＳ Ｐゴシック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tavoitellaan?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Rohkeasti yhdessä -prosessi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Seurakuntien ja yhteisten palveluiden toimintaedellytysten turvaamista</a:t>
            </a:r>
          </a:p>
          <a:p>
            <a:r>
              <a:rPr lang="fi-FI" dirty="0"/>
              <a:t>Aloituspäätöksen kysymykset: </a:t>
            </a:r>
          </a:p>
          <a:p>
            <a:pPr lvl="1"/>
            <a:r>
              <a:rPr lang="fi-FI" dirty="0"/>
              <a:t>Mikä on yhteinen tahtotila siitä, miten pärjätään jatkossa?</a:t>
            </a:r>
          </a:p>
          <a:p>
            <a:pPr lvl="1"/>
            <a:r>
              <a:rPr lang="fi-FI" dirty="0"/>
              <a:t>Mitä tehdään yhdessä yhteisissä työmuodoissa ja mitä taas seurakunnissa?</a:t>
            </a:r>
          </a:p>
          <a:p>
            <a:pPr lvl="1"/>
            <a:r>
              <a:rPr lang="fi-FI" dirty="0"/>
              <a:t>Mistä karsitaan ja mitä ei enää tehdä?</a:t>
            </a:r>
          </a:p>
          <a:p>
            <a:pPr lvl="1"/>
            <a:r>
              <a:rPr lang="fi-FI" dirty="0"/>
              <a:t>Miten organisoidutaan ja rakennetaan yhteistyön tasoja tai puretaan niitä?</a:t>
            </a:r>
          </a:p>
          <a:p>
            <a:pPr lvl="1"/>
            <a:endParaRPr lang="fi-FI" dirty="0"/>
          </a:p>
          <a:p>
            <a:r>
              <a:rPr lang="fi-FI" dirty="0"/>
              <a:t>Käynnissä kuluvan valtuustokauden</a:t>
            </a:r>
          </a:p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Jatkuva strategiaprosessi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Ilmiöpohjaista, jatkuvasti käynnissä olevaa työskentelyä, jolla enintään kahden vuoden välein vaihtuva strateginen tavoite</a:t>
            </a:r>
          </a:p>
          <a:p>
            <a:r>
              <a:rPr lang="fi-FI" dirty="0"/>
              <a:t>Tilannehuone kehittämisalustana ja dynamona</a:t>
            </a:r>
          </a:p>
          <a:p>
            <a:r>
              <a:rPr lang="fi-FI" dirty="0"/>
              <a:t>Kokonaistähtäyspiste pidemmällä tulevaisuudessa</a:t>
            </a:r>
          </a:p>
          <a:p>
            <a:pPr marL="0" indent="0">
              <a:buNone/>
            </a:pPr>
            <a:r>
              <a:rPr lang="fi-FI">
                <a:ea typeface="ＭＳ Ｐゴシック"/>
              </a:rPr>
              <a:t>Keskeiset kysymykset: </a:t>
            </a:r>
            <a:endParaRPr lang="fi-FI"/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Mitä sellaista maailma ympärillämme tarvitsee, mitä kukaan muu ei tällä hetkellä tuota?</a:t>
            </a:r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Mihin arvomme meitä sitovat?</a:t>
            </a:r>
            <a:endParaRPr lang="fi-FI"/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Missä olemme ylivertaisen hyviä?</a:t>
            </a:r>
            <a:endParaRPr lang="fi-FI"/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Mihin voimavaramme kannattaa edellisen pohjalta suunnata?</a:t>
            </a:r>
          </a:p>
          <a:p>
            <a:pPr marL="0" indent="0"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65" y="1417638"/>
            <a:ext cx="1013460" cy="1013460"/>
          </a:xfrm>
          <a:prstGeom prst="rect">
            <a:avLst/>
          </a:prstGeom>
        </p:spPr>
      </p:pic>
      <p:pic>
        <p:nvPicPr>
          <p:cNvPr id="11" name="Kuva 10" descr="Kuva, joka sisältää kohteen mies, kävely, pitäminen, tumma&#10;&#10;Kuvaus luotu automaattisesti">
            <a:extLst>
              <a:ext uri="{FF2B5EF4-FFF2-40B4-BE49-F238E27FC236}">
                <a16:creationId xmlns:a16="http://schemas.microsoft.com/office/drawing/2014/main" id="{FCBBBCD8-3163-45C0-B474-B6B1E6FFC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6" t="21651" r="87131" b="62617"/>
          <a:stretch/>
        </p:blipFill>
        <p:spPr>
          <a:xfrm flipH="1">
            <a:off x="9765439" y="1298143"/>
            <a:ext cx="1381101" cy="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5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8991"/>
          </a:xfrm>
        </p:spPr>
        <p:txBody>
          <a:bodyPr/>
          <a:lstStyle/>
          <a:p>
            <a:r>
              <a:rPr lang="fi-FI" dirty="0"/>
              <a:t>Missä mennään nyt?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Rohkeasti yhdessä -prosessi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Tavoitetilaa muokataan juuri lausuntokierrokselta saadun palautteen pohjalta. Esitys muokatusta tavoitetilasta 11.2. </a:t>
            </a:r>
            <a:r>
              <a:rPr lang="fi-FI" dirty="0" err="1"/>
              <a:t>YKN:n</a:t>
            </a:r>
            <a:r>
              <a:rPr lang="fi-FI" dirty="0"/>
              <a:t> ja 11.3. </a:t>
            </a:r>
            <a:r>
              <a:rPr lang="fi-FI" dirty="0" err="1"/>
              <a:t>YKV:n</a:t>
            </a:r>
            <a:r>
              <a:rPr lang="fi-FI" dirty="0"/>
              <a:t> päätöksentekoon.</a:t>
            </a:r>
          </a:p>
          <a:p>
            <a:r>
              <a:rPr lang="fi-FI" dirty="0"/>
              <a:t>Asiantuntijaryhmät jatkavat </a:t>
            </a:r>
            <a:r>
              <a:rPr lang="fi-FI" dirty="0" err="1"/>
              <a:t>konkretian</a:t>
            </a:r>
            <a:r>
              <a:rPr lang="fi-FI" dirty="0"/>
              <a:t> ja strategisten linjausten ehdotusten tuottamista</a:t>
            </a:r>
          </a:p>
          <a:p>
            <a:pPr lvl="1"/>
            <a:r>
              <a:rPr lang="fi-FI" dirty="0"/>
              <a:t>Henkilöstösuunnitelmasta</a:t>
            </a:r>
          </a:p>
          <a:p>
            <a:pPr lvl="1"/>
            <a:r>
              <a:rPr lang="fi-FI" dirty="0"/>
              <a:t>Toimintaedellytysten turvaamissuunnitelmasta</a:t>
            </a:r>
          </a:p>
          <a:p>
            <a:pPr lvl="1"/>
            <a:r>
              <a:rPr lang="fi-FI" dirty="0"/>
              <a:t>Yhteisten palveluiden ja seurakuntien työnjakoa koskien</a:t>
            </a:r>
          </a:p>
          <a:p>
            <a:pPr lvl="1"/>
            <a:r>
              <a:rPr lang="fi-FI" dirty="0" err="1"/>
              <a:t>Digitalisaatiosuunnitelmasta</a:t>
            </a:r>
            <a:endParaRPr lang="fi-FI" dirty="0"/>
          </a:p>
          <a:p>
            <a:pPr lvl="1"/>
            <a:r>
              <a:rPr lang="fi-FI" dirty="0"/>
              <a:t>Kiinteistö- ja toimitilastrategiasta</a:t>
            </a:r>
          </a:p>
          <a:p>
            <a:pPr marL="914400" lvl="2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→ Tilannehuonetyöskentelyt</a:t>
            </a:r>
            <a:endParaRPr lang="fi-FI" dirty="0"/>
          </a:p>
          <a:p>
            <a:r>
              <a:rPr lang="fi-FI" dirty="0"/>
              <a:t>Rovastikunnalliset työskentelyt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Jatkuva strategiaprosessi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i-FI">
                <a:ea typeface="ＭＳ Ｐゴシック"/>
              </a:rPr>
              <a:t>Tulevaisuuspäivän 14.11.2020 tuotoksia jalostetaan eteenpäin mm. YKV:n iltakoulussa 21.1.2021</a:t>
            </a:r>
          </a:p>
          <a:p>
            <a:r>
              <a:rPr lang="fi-FI">
                <a:ea typeface="ＭＳ Ｐゴシック"/>
              </a:rPr>
              <a:t>Tavoitteena asettaa kahdeksi vuodeksi 1–2  kärkitavoitetta</a:t>
            </a:r>
          </a:p>
          <a:p>
            <a:r>
              <a:rPr lang="fi-FI">
                <a:ea typeface="ＭＳ Ｐゴシック"/>
              </a:rPr>
              <a:t>Rohkeasti yhdessä -tavoitetilalausunnoissa esitetyt huomiot koskien jatkuvaa strategiaprosessia hyödynnetään</a:t>
            </a:r>
          </a:p>
          <a:p>
            <a:r>
              <a:rPr lang="fi-FI">
                <a:ea typeface="ＭＳ Ｐゴシック"/>
              </a:rPr>
              <a:t>Mahdollisuuksien mukaan kaupunkilaisten kuulemista virtuaalisesti / kohtaamisissa</a:t>
            </a:r>
          </a:p>
          <a:p>
            <a:r>
              <a:rPr lang="fi-FI">
                <a:ea typeface="ＭＳ Ｐゴシック"/>
              </a:rPr>
              <a:t>Strategiapäivässä marraskuussa 2021 tarkastellaan tilannetta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09" y="1172415"/>
            <a:ext cx="1013460" cy="1013460"/>
          </a:xfrm>
          <a:prstGeom prst="rect">
            <a:avLst/>
          </a:prstGeom>
        </p:spPr>
      </p:pic>
      <p:pic>
        <p:nvPicPr>
          <p:cNvPr id="9" name="Kuva 8" descr="Kuva, joka sisältää kohteen mies, kävely, pitäminen, tumma&#10;&#10;Kuvaus luotu automaattisesti">
            <a:extLst>
              <a:ext uri="{FF2B5EF4-FFF2-40B4-BE49-F238E27FC236}">
                <a16:creationId xmlns:a16="http://schemas.microsoft.com/office/drawing/2014/main" id="{673A42F2-2450-461E-9754-FBE447F1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6" t="21651" r="87131" b="62617"/>
          <a:stretch/>
        </p:blipFill>
        <p:spPr>
          <a:xfrm flipH="1">
            <a:off x="9765439" y="1298143"/>
            <a:ext cx="1381101" cy="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8105"/>
          </a:xfrm>
        </p:spPr>
        <p:txBody>
          <a:bodyPr/>
          <a:lstStyle/>
          <a:p>
            <a:r>
              <a:rPr lang="fi-FI" dirty="0"/>
              <a:t>Mitä tulossa 2021?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Rohkeasti yhdessä -prosessi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599" y="2174875"/>
            <a:ext cx="5386917" cy="3663950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ea typeface="ＭＳ Ｐゴシック"/>
              </a:rPr>
              <a:t>Päätösehdotus tavoitetilasta</a:t>
            </a:r>
          </a:p>
          <a:p>
            <a:pPr lvl="1"/>
            <a:r>
              <a:rPr lang="fi-FI" dirty="0">
                <a:ea typeface="ＭＳ Ｐゴシック"/>
              </a:rPr>
              <a:t>YKN 11.2.2021</a:t>
            </a:r>
          </a:p>
          <a:p>
            <a:pPr lvl="1"/>
            <a:r>
              <a:rPr lang="fi-FI" dirty="0">
                <a:ea typeface="ＭＳ Ｐゴシック"/>
              </a:rPr>
              <a:t>YKV 11.3.2021</a:t>
            </a:r>
          </a:p>
          <a:p>
            <a:r>
              <a:rPr lang="fi-FI" dirty="0">
                <a:ea typeface="ＭＳ Ｐゴシック"/>
              </a:rPr>
              <a:t>Tarvittaessa</a:t>
            </a:r>
            <a:r>
              <a:rPr lang="fi-FI">
                <a:ea typeface="ＭＳ Ｐゴシック"/>
              </a:rPr>
              <a:t> </a:t>
            </a:r>
            <a:r>
              <a:rPr lang="fi-FI" dirty="0" err="1">
                <a:ea typeface="ＭＳ Ｐゴシック"/>
              </a:rPr>
              <a:t>YKN:n</a:t>
            </a:r>
            <a:r>
              <a:rPr lang="fi-FI" dirty="0">
                <a:ea typeface="ＭＳ Ｐゴシック"/>
              </a:rPr>
              <a:t> iltakoulut 25.2. 20.5., 23.9., 18.11.</a:t>
            </a:r>
          </a:p>
          <a:p>
            <a:r>
              <a:rPr lang="fi-FI">
                <a:ea typeface="ＭＳ Ｐゴシック"/>
              </a:rPr>
              <a:t>Asiantuntijaryhmien </a:t>
            </a:r>
            <a:r>
              <a:rPr lang="fi-FI" dirty="0">
                <a:ea typeface="ＭＳ Ｐゴシック"/>
              </a:rPr>
              <a:t>ehdotukset strategisista linjauksista </a:t>
            </a:r>
            <a:r>
              <a:rPr lang="fi-FI">
                <a:ea typeface="ＭＳ Ｐゴシック"/>
              </a:rPr>
              <a:t>koskien: </a:t>
            </a:r>
            <a:endParaRPr lang="fi-FI" dirty="0"/>
          </a:p>
          <a:p>
            <a:pPr lvl="1"/>
            <a:r>
              <a:rPr lang="fi-FI" dirty="0">
                <a:ea typeface="ＭＳ Ｐゴシック"/>
              </a:rPr>
              <a:t>Henkilöstösuunnitelmaa</a:t>
            </a:r>
          </a:p>
          <a:p>
            <a:pPr lvl="1"/>
            <a:r>
              <a:rPr lang="fi-FI" dirty="0">
                <a:ea typeface="ＭＳ Ｐゴシック"/>
              </a:rPr>
              <a:t>Toimintaedellytysten turvaamissuunnitelmaa</a:t>
            </a:r>
          </a:p>
          <a:p>
            <a:pPr lvl="1"/>
            <a:r>
              <a:rPr lang="fi-FI" dirty="0">
                <a:ea typeface="ＭＳ Ｐゴシック"/>
              </a:rPr>
              <a:t>Yhteisten palveluiden ja </a:t>
            </a:r>
            <a:r>
              <a:rPr lang="fi-FI">
                <a:ea typeface="ＭＳ Ｐゴシック"/>
              </a:rPr>
              <a:t>seurakuntien työnjakoa </a:t>
            </a:r>
            <a:endParaRPr lang="fi-FI" dirty="0"/>
          </a:p>
          <a:p>
            <a:pPr lvl="1"/>
            <a:r>
              <a:rPr lang="fi-FI" dirty="0">
                <a:ea typeface="ＭＳ Ｐゴシック"/>
              </a:rPr>
              <a:t>Digitalisaatiosuunnitelmaa</a:t>
            </a:r>
          </a:p>
          <a:p>
            <a:pPr lvl="1"/>
            <a:r>
              <a:rPr lang="fi-FI" dirty="0">
                <a:ea typeface="ＭＳ Ｐゴシック"/>
              </a:rPr>
              <a:t>Kiinteistö- ja toimitilastrategiaa</a:t>
            </a:r>
          </a:p>
          <a:p>
            <a:pPr marL="914400" lvl="2" indent="0">
              <a:buNone/>
            </a:pPr>
            <a:r>
              <a:rPr lang="fi-FI" dirty="0">
                <a:ea typeface="ＭＳ Ｐゴシック"/>
              </a:rPr>
              <a:t>→Seurakuntien palaute loppukeväästä</a:t>
            </a:r>
          </a:p>
          <a:p>
            <a:pPr marL="457200" lvl="1" indent="0">
              <a:buNone/>
            </a:pPr>
            <a:r>
              <a:rPr lang="fi-FI" dirty="0">
                <a:ea typeface="ＭＳ Ｐゴシック"/>
              </a:rPr>
              <a:t>	→10.6., 12.8. ja 26.8. YKN</a:t>
            </a:r>
          </a:p>
          <a:p>
            <a:pPr marL="457200" lvl="1" indent="0">
              <a:buNone/>
            </a:pPr>
            <a:r>
              <a:rPr lang="fi-FI" dirty="0">
                <a:ea typeface="ＭＳ Ｐゴシック"/>
              </a:rPr>
              <a:t>	→Seurakuntien palaute alkusyksystä</a:t>
            </a:r>
          </a:p>
          <a:p>
            <a:pPr marL="457200" lvl="1" indent="0">
              <a:buNone/>
            </a:pPr>
            <a:r>
              <a:rPr lang="fi-FI" dirty="0">
                <a:ea typeface="ＭＳ Ｐゴシック"/>
              </a:rPr>
              <a:t>	→7.10., 4.11. </a:t>
            </a:r>
            <a:r>
              <a:rPr lang="fi-FI">
                <a:ea typeface="ＭＳ Ｐゴシック"/>
              </a:rPr>
              <a:t>YKV?</a:t>
            </a:r>
            <a:endParaRPr lang="fi-FI" dirty="0">
              <a:ea typeface="ＭＳ Ｐゴシック"/>
            </a:endParaRP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Jatkuva strategiaprosessi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i-FI">
                <a:ea typeface="ＭＳ Ｐゴシック"/>
              </a:rPr>
              <a:t>Jatkuvan tarkastelun sykli</a:t>
            </a:r>
          </a:p>
          <a:p>
            <a:pPr lvl="1"/>
            <a:r>
              <a:rPr lang="fi-FI">
                <a:ea typeface="ＭＳ Ｐゴシック"/>
              </a:rPr>
              <a:t>YKV:n iltakoulut 21.1., 2.9.</a:t>
            </a:r>
          </a:p>
          <a:p>
            <a:pPr lvl="1"/>
            <a:r>
              <a:rPr lang="fi-FI">
                <a:ea typeface="ＭＳ Ｐゴシック"/>
              </a:rPr>
              <a:t>Strategiapäivä la 13.11.</a:t>
            </a:r>
          </a:p>
          <a:p>
            <a:r>
              <a:rPr lang="fi-FI">
                <a:ea typeface="ＭＳ Ｐゴシック"/>
              </a:rPr>
              <a:t>Päätöksenteko tavoitteista luottamuselimissä vuoden 2021 aikana</a:t>
            </a:r>
          </a:p>
          <a:p>
            <a:r>
              <a:rPr lang="fi-FI">
                <a:ea typeface="ＭＳ Ｐゴシック"/>
              </a:rPr>
              <a:t>Tilannehuone jatkuvana yhteisen tiedon kysymisen, jakamisen ja puntaroinnin paikkana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09" y="1535113"/>
            <a:ext cx="1013460" cy="1013460"/>
          </a:xfrm>
          <a:prstGeom prst="rect">
            <a:avLst/>
          </a:prstGeom>
        </p:spPr>
      </p:pic>
      <p:pic>
        <p:nvPicPr>
          <p:cNvPr id="9" name="Kuva 8" descr="Kuva, joka sisältää kohteen mies, kävely, pitäminen, tumma&#10;&#10;Kuvaus luotu automaattisesti">
            <a:extLst>
              <a:ext uri="{FF2B5EF4-FFF2-40B4-BE49-F238E27FC236}">
                <a16:creationId xmlns:a16="http://schemas.microsoft.com/office/drawing/2014/main" id="{C0A516D4-33A5-4850-85C9-FC1EF9B90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6" t="21651" r="87131" b="62617"/>
          <a:stretch/>
        </p:blipFill>
        <p:spPr>
          <a:xfrm flipH="1">
            <a:off x="9765439" y="1298143"/>
            <a:ext cx="1381101" cy="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8299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>
                <a:ea typeface="ＭＳ Ｐゴシック"/>
              </a:rPr>
              <a:t>Seurakuntien strategiat ja strategiaprosessit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0" y="1600200"/>
            <a:ext cx="5486399" cy="4238625"/>
          </a:xfrm>
        </p:spPr>
        <p:txBody>
          <a:bodyPr wrap="square" anchor="t">
            <a:normAutofit/>
          </a:bodyPr>
          <a:lstStyle/>
          <a:p>
            <a:r>
              <a:rPr lang="fi-FI" dirty="0">
                <a:ea typeface="ＭＳ Ｐゴシック"/>
              </a:rPr>
              <a:t>Rohkeasti yhdessä -tavoitetilalausunnoissa toivottiin dialogia seurakuntien ja seurakuntayhtymän strategiaprosessin välillä</a:t>
            </a:r>
          </a:p>
          <a:p>
            <a:r>
              <a:rPr lang="fi-FI" dirty="0">
                <a:ea typeface="ＭＳ Ｐゴシック"/>
              </a:rPr>
              <a:t>13/19 vastanneella seurakunnalla on strategia ja 6/19 on strategiaprosessi käynnissä (9.2.21 tilanne)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2EB8EF8E-3FE7-46CC-9F5C-E3FC068A1859}"/>
              </a:ext>
            </a:extLst>
          </p:cNvPr>
          <p:cNvGraphicFramePr>
            <a:graphicFrameLocks noGrp="1"/>
          </p:cNvGraphicFramePr>
          <p:nvPr/>
        </p:nvGraphicFramePr>
        <p:xfrm>
          <a:off x="890649" y="959922"/>
          <a:ext cx="5097748" cy="4944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373">
                  <a:extLst>
                    <a:ext uri="{9D8B030D-6E8A-4147-A177-3AD203B41FA5}">
                      <a16:colId xmlns:a16="http://schemas.microsoft.com/office/drawing/2014/main" val="736652120"/>
                    </a:ext>
                  </a:extLst>
                </a:gridCol>
                <a:gridCol w="1168836">
                  <a:extLst>
                    <a:ext uri="{9D8B030D-6E8A-4147-A177-3AD203B41FA5}">
                      <a16:colId xmlns:a16="http://schemas.microsoft.com/office/drawing/2014/main" val="961918538"/>
                    </a:ext>
                  </a:extLst>
                </a:gridCol>
                <a:gridCol w="1045588">
                  <a:extLst>
                    <a:ext uri="{9D8B030D-6E8A-4147-A177-3AD203B41FA5}">
                      <a16:colId xmlns:a16="http://schemas.microsoft.com/office/drawing/2014/main" val="2511386180"/>
                    </a:ext>
                  </a:extLst>
                </a:gridCol>
                <a:gridCol w="1569951">
                  <a:extLst>
                    <a:ext uri="{9D8B030D-6E8A-4147-A177-3AD203B41FA5}">
                      <a16:colId xmlns:a16="http://schemas.microsoft.com/office/drawing/2014/main" val="955189039"/>
                    </a:ext>
                  </a:extLst>
                </a:gridCol>
              </a:tblGrid>
              <a:tr h="420044">
                <a:tc>
                  <a:txBody>
                    <a:bodyPr/>
                    <a:lstStyle/>
                    <a:p>
                      <a:pPr algn="ctr"/>
                      <a:endParaRPr lang="fi-FI" sz="14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Vastaus saatu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On strategia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Prosessi käynnissä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61112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Haaga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1696287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Herttoniemi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543929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Kallio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9856360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Kannelmäki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6243449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Lauttasaari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913314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Malmi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7300982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Mikael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2917707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Munkkiniemi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0661659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Oulunkylä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428593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Paavali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317735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Pakila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4999638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Pitäjänmäki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897684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Roihuvuori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0514595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Tuomiokirkko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3477262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Töölö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122401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Vartiokylä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1159501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Vuosaari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449422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Johannes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870127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Matteus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0466320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Petrus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7352397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dirty="0"/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/>
                        <a:t>13</a:t>
                      </a:r>
                      <a:endParaRPr lang="fi-FI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8707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59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 fontScale="90000"/>
          </a:bodyPr>
          <a:lstStyle/>
          <a:p>
            <a:r>
              <a:rPr lang="fi-FI"/>
              <a:t>Keskeistä seurakuntien strategioissa,</a:t>
            </a:r>
            <a:br>
              <a:rPr lang="fi-FI"/>
            </a:br>
            <a:r>
              <a:rPr lang="fi-FI"/>
              <a:t>ensimmäisiä nostoja (tarkennetaan)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708073" cy="5345545"/>
          </a:xfrm>
        </p:spPr>
        <p:txBody>
          <a:bodyPr wrap="square" anchor="t"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2600" b="1" dirty="0">
                <a:ea typeface="ＭＳ Ｐゴシック"/>
              </a:rPr>
              <a:t>YHTEISÖ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Olohuone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Globaali </a:t>
            </a:r>
            <a:r>
              <a:rPr lang="fi-FI" sz="2600" b="1" dirty="0">
                <a:ea typeface="ＭＳ Ｐゴシック"/>
              </a:rPr>
              <a:t>vastuu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Vastuu ympäristöstä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b="1" dirty="0">
                <a:ea typeface="ＭＳ Ｐゴシック"/>
              </a:rPr>
              <a:t>Moninaisen ympäristön huomiointi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Elävä kaupunkikulttuuri</a:t>
            </a:r>
            <a:endParaRPr lang="en-US" sz="2600" dirty="0">
              <a:ea typeface="ＭＳ Ｐゴシック"/>
            </a:endParaRPr>
          </a:p>
          <a:p>
            <a:pPr>
              <a:buFont typeface="Arial,Sans-Serif"/>
              <a:buChar char="•"/>
            </a:pPr>
            <a:r>
              <a:rPr lang="fi-FI" sz="2600" b="1" dirty="0">
                <a:ea typeface="ＭＳ Ｐゴシック"/>
              </a:rPr>
              <a:t>Toivo, armo, oikeudenmukaisuus, yhdenvertaisuus</a:t>
            </a:r>
            <a:endParaRPr lang="en-US" sz="2600" b="1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26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2600" b="1" dirty="0">
                <a:ea typeface="ＭＳ Ｐゴシック"/>
              </a:rPr>
              <a:t>KEINOT</a:t>
            </a:r>
            <a:endParaRPr lang="fi-FI" sz="2600" b="1" dirty="0"/>
          </a:p>
          <a:p>
            <a:pPr>
              <a:lnSpc>
                <a:spcPct val="90000"/>
              </a:lnSpc>
            </a:pPr>
            <a:r>
              <a:rPr lang="fi-FI" sz="2600" b="1" dirty="0" err="1">
                <a:ea typeface="ＭＳ Ｐゴシック"/>
              </a:rPr>
              <a:t>Some</a:t>
            </a:r>
            <a:r>
              <a:rPr lang="fi-FI" sz="2600" dirty="0">
                <a:ea typeface="ＭＳ Ｐゴシック"/>
              </a:rPr>
              <a:t> &amp; säännöllinen, monikanavainen </a:t>
            </a:r>
            <a:r>
              <a:rPr lang="fi-FI" sz="2600" b="1" dirty="0">
                <a:ea typeface="ＭＳ Ｐゴシック"/>
              </a:rPr>
              <a:t>viestintä</a:t>
            </a:r>
          </a:p>
          <a:p>
            <a:pPr>
              <a:lnSpc>
                <a:spcPct val="90000"/>
              </a:lnSpc>
            </a:pPr>
            <a:r>
              <a:rPr lang="fi-FI" sz="2600" b="1" dirty="0">
                <a:ea typeface="ＭＳ Ｐゴシック"/>
              </a:rPr>
              <a:t>Innovatiivisuus</a:t>
            </a:r>
            <a:r>
              <a:rPr lang="fi-FI" sz="2600" dirty="0">
                <a:ea typeface="ＭＳ Ｐゴシック"/>
              </a:rPr>
              <a:t>, rohkeat kokeilut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fi-FI" sz="2600" b="1" dirty="0">
                <a:ea typeface="ＭＳ Ｐゴシック"/>
              </a:rPr>
              <a:t>Vaikuttavuus</a:t>
            </a:r>
            <a:r>
              <a:rPr lang="fi-FI" sz="2600" dirty="0">
                <a:ea typeface="ＭＳ Ｐゴシック"/>
              </a:rPr>
              <a:t>, myös yhteiskunnassa</a:t>
            </a:r>
          </a:p>
          <a:p>
            <a:r>
              <a:rPr lang="fi-FI" sz="2600" dirty="0">
                <a:ea typeface="ＭＳ Ｐゴシック"/>
              </a:rPr>
              <a:t>Ilmiöpohjaisuus</a:t>
            </a:r>
            <a:endParaRPr lang="en-US" sz="2600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Yhteistyö</a:t>
            </a:r>
            <a:r>
              <a:rPr lang="fi-FI" sz="2600" dirty="0">
                <a:ea typeface="ＭＳ Ｐゴシック"/>
              </a:rPr>
              <a:t>, verkostotyö</a:t>
            </a:r>
            <a:endParaRPr lang="en-US" sz="2600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Yhdessä oppiminen</a:t>
            </a:r>
            <a:endParaRPr lang="en-US" sz="2600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Luopuminen</a:t>
            </a:r>
            <a:endParaRPr lang="en-US" sz="2600" dirty="0">
              <a:ea typeface="ＭＳ Ｐゴシック"/>
            </a:endParaRPr>
          </a:p>
          <a:p>
            <a:r>
              <a:rPr lang="fi-FI" sz="2600">
                <a:ea typeface="ＭＳ Ｐゴシック"/>
              </a:rPr>
              <a:t>Suunnitelmallisuus, tavoitteellisuus</a:t>
            </a:r>
            <a:endParaRPr lang="fi-FI" sz="2600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Rohkea, oppiva, vetovoimainen työyhteisö</a:t>
            </a:r>
            <a:endParaRPr lang="en-US" sz="2600" b="1" dirty="0">
              <a:ea typeface="ＭＳ Ｐゴシック"/>
            </a:endParaRPr>
          </a:p>
          <a:p>
            <a:endParaRPr lang="fi-FI" sz="1900" dirty="0"/>
          </a:p>
          <a:p>
            <a:pPr>
              <a:lnSpc>
                <a:spcPct val="90000"/>
              </a:lnSpc>
            </a:pPr>
            <a:endParaRPr lang="fi-FI" sz="1900" dirty="0"/>
          </a:p>
          <a:p>
            <a:pPr marL="0" indent="0">
              <a:lnSpc>
                <a:spcPct val="90000"/>
              </a:lnSpc>
              <a:buNone/>
            </a:pPr>
            <a:endParaRPr lang="fi-FI" sz="1900" dirty="0"/>
          </a:p>
          <a:p>
            <a:endParaRPr lang="fi-FI" sz="19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8" t="19652" r="45072" b="60908"/>
          <a:stretch/>
        </p:blipFill>
        <p:spPr>
          <a:xfrm flipH="1">
            <a:off x="8624596" y="4559532"/>
            <a:ext cx="3698878" cy="168012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9" t="16261" r="19550" b="63546"/>
          <a:stretch/>
        </p:blipFill>
        <p:spPr>
          <a:xfrm flipH="1">
            <a:off x="2597147" y="1219137"/>
            <a:ext cx="2497289" cy="206565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0" t="61470" r="28142" b="20446"/>
          <a:stretch/>
        </p:blipFill>
        <p:spPr>
          <a:xfrm flipH="1">
            <a:off x="3755045" y="2867009"/>
            <a:ext cx="1974965" cy="170500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84376" r="27410"/>
          <a:stretch/>
        </p:blipFill>
        <p:spPr>
          <a:xfrm flipH="1">
            <a:off x="8517664" y="1355293"/>
            <a:ext cx="3502009" cy="957613"/>
          </a:xfrm>
          <a:prstGeom prst="rect">
            <a:avLst/>
          </a:prstGeom>
        </p:spPr>
      </p:pic>
      <p:sp>
        <p:nvSpPr>
          <p:cNvPr id="4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293113" cy="46528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sz="2600" b="1" dirty="0">
                <a:ea typeface="ＭＳ Ｐゴシック"/>
              </a:rPr>
              <a:t>HENGELLISYYS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Hengellinen koti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Rohkea hengellisyys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Kristityn identiteetti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b="1" dirty="0">
                <a:ea typeface="ＭＳ Ｐゴシック"/>
              </a:rPr>
              <a:t>Arjen kristillisyys</a:t>
            </a:r>
            <a:endParaRPr lang="en-US" sz="2600" b="1" dirty="0">
              <a:ea typeface="ＭＳ Ｐゴシック"/>
            </a:endParaRPr>
          </a:p>
          <a:p>
            <a:pPr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Moninaiset jumalanpalvelukset, messuelämä</a:t>
            </a:r>
            <a:endParaRPr lang="en-US" sz="2600" dirty="0">
              <a:ea typeface="ＭＳ Ｐゴシック"/>
            </a:endParaRPr>
          </a:p>
          <a:p>
            <a:pPr>
              <a:buFont typeface="Arial,Sans-Serif"/>
              <a:buChar char="•"/>
            </a:pPr>
            <a:endParaRPr lang="fi-FI" sz="2600" dirty="0">
              <a:ea typeface="ＭＳ Ｐゴシック"/>
            </a:endParaRPr>
          </a:p>
          <a:p>
            <a:pPr marL="0" indent="0">
              <a:buNone/>
            </a:pPr>
            <a:r>
              <a:rPr lang="fi-FI" sz="2600" b="1" dirty="0">
                <a:ea typeface="ＭＳ Ｐゴシック"/>
              </a:rPr>
              <a:t>IHMINEN</a:t>
            </a:r>
            <a:endParaRPr lang="en-US" sz="2600" b="1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Yksinäisyyden </a:t>
            </a:r>
            <a:r>
              <a:rPr lang="fi-FI" sz="2600" dirty="0">
                <a:ea typeface="ＭＳ Ｐゴシック"/>
              </a:rPr>
              <a:t>lieventäminen</a:t>
            </a:r>
            <a:endParaRPr lang="en-US" sz="2600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Yhteisöllisyys</a:t>
            </a:r>
            <a:endParaRPr lang="en-US" sz="2600" b="1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Syrjäytymiseen puuttuminen</a:t>
            </a:r>
            <a:endParaRPr lang="en-US" sz="2600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Seurakuntalaiset </a:t>
            </a:r>
            <a:r>
              <a:rPr lang="fi-FI" sz="2600" b="1" dirty="0">
                <a:ea typeface="ＭＳ Ｐゴシック"/>
              </a:rPr>
              <a:t>aktiivitoimijoina</a:t>
            </a:r>
            <a:r>
              <a:rPr lang="fi-FI" sz="2600" dirty="0">
                <a:ea typeface="ＭＳ Ｐゴシック"/>
              </a:rPr>
              <a:t>, osallisuus</a:t>
            </a:r>
          </a:p>
          <a:p>
            <a:r>
              <a:rPr lang="fi-FI" sz="2600" dirty="0">
                <a:ea typeface="ＭＳ Ｐゴシック"/>
              </a:rPr>
              <a:t>Ihmisten keskellä, ihmisten kielellä</a:t>
            </a:r>
          </a:p>
          <a:p>
            <a:r>
              <a:rPr lang="fi-FI" sz="2600" dirty="0">
                <a:ea typeface="ＭＳ Ｐゴシック"/>
              </a:rPr>
              <a:t>Systemaattiset, merkitykselliset </a:t>
            </a:r>
            <a:r>
              <a:rPr lang="fi-FI" sz="2600" b="1" dirty="0">
                <a:ea typeface="ＭＳ Ｐゴシック"/>
              </a:rPr>
              <a:t>kohtaamiset</a:t>
            </a:r>
          </a:p>
          <a:p>
            <a:r>
              <a:rPr lang="fi-FI" sz="2600" dirty="0" err="1">
                <a:ea typeface="ＭＳ Ｐゴシック"/>
              </a:rPr>
              <a:t>Lähimmäisyys</a:t>
            </a:r>
            <a:endParaRPr lang="fi-FI" sz="26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fi-FI" sz="2600" dirty="0">
                <a:ea typeface="ＭＳ Ｐゴシック"/>
              </a:rPr>
              <a:t>Etsitään </a:t>
            </a:r>
            <a:r>
              <a:rPr lang="fi-FI" sz="2600" b="1" dirty="0">
                <a:ea typeface="ＭＳ Ｐゴシック"/>
              </a:rPr>
              <a:t>hädänalaisimmat </a:t>
            </a:r>
            <a:r>
              <a:rPr lang="fi-FI" sz="2600" dirty="0">
                <a:ea typeface="ＭＳ Ｐゴシック"/>
              </a:rPr>
              <a:t>/ apua tarvitsevat</a:t>
            </a:r>
            <a:endParaRPr lang="en-US" sz="26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</a:pPr>
            <a:endParaRPr lang="fi-FI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609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Valtuuston iltakoulun työpajat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Valtuutetut ja kirkkoherrat pohtivat yhdessä neljää aihetta</a:t>
            </a:r>
          </a:p>
          <a:p>
            <a:r>
              <a:rPr lang="fi-FI" dirty="0"/>
              <a:t>Aihevaihtoehdot nousivat Tulevaisuuspäivän, Ovet auki -kokonaiskirkon strategian ja Rohkeasti yhdessä -työskentelyjen pohjalta</a:t>
            </a:r>
          </a:p>
          <a:p>
            <a:r>
              <a:rPr lang="fi-FI" dirty="0"/>
              <a:t>Osallistujat äänestivät etukäteen, mitä aiheita työpajassa käsiteltäisiin. Aiheiksi äänestettiin:</a:t>
            </a:r>
          </a:p>
          <a:p>
            <a:pPr lvl="1"/>
            <a:r>
              <a:rPr lang="fi-FI" b="1">
                <a:ea typeface="ＭＳ Ｐゴシック"/>
              </a:rPr>
              <a:t>Olemme alusta seurakuntalaisten toimijuudelle </a:t>
            </a:r>
            <a:endParaRPr lang="fi-FI" b="1" dirty="0"/>
          </a:p>
          <a:p>
            <a:pPr lvl="1"/>
            <a:r>
              <a:rPr lang="fi-FI" b="1">
                <a:ea typeface="ＭＳ Ｐゴシック"/>
              </a:rPr>
              <a:t>Avaamme ovet</a:t>
            </a:r>
            <a:endParaRPr lang="fi-FI" b="1" dirty="0"/>
          </a:p>
          <a:p>
            <a:pPr lvl="1"/>
            <a:r>
              <a:rPr lang="fi-FI" b="1" dirty="0"/>
              <a:t>Kohtaamme laadukkaasti</a:t>
            </a:r>
          </a:p>
          <a:p>
            <a:pPr lvl="1"/>
            <a:r>
              <a:rPr lang="fi-FI" b="1" dirty="0"/>
              <a:t>Etsimme hädänalaisimmat</a:t>
            </a:r>
          </a:p>
          <a:p>
            <a:r>
              <a:rPr lang="fi-FI">
                <a:ea typeface="ＭＳ Ｐゴシック"/>
              </a:rPr>
              <a:t>Fasilitoidut, kaksikieliset ryhmät</a:t>
            </a:r>
          </a:p>
          <a:p>
            <a:r>
              <a:rPr lang="fi-FI" dirty="0"/>
              <a:t>Työpajamuistiot jakoon kutsutuille</a:t>
            </a:r>
          </a:p>
          <a:p>
            <a:r>
              <a:rPr lang="fi-FI">
                <a:ea typeface="ＭＳ Ｐゴシック"/>
              </a:rPr>
              <a:t>Mukana 64 osallistujaa ja yhdeksän fasilitoijaa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57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41" y="0"/>
            <a:ext cx="9703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6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isällön paikkamerkki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35" y="33262"/>
            <a:ext cx="9466254" cy="6692724"/>
          </a:xfrm>
        </p:spPr>
      </p:pic>
      <p:pic>
        <p:nvPicPr>
          <p:cNvPr id="24" name="Kuva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22923" r="21771" b="31471"/>
          <a:stretch/>
        </p:blipFill>
        <p:spPr>
          <a:xfrm rot="1571670">
            <a:off x="709594" y="974945"/>
            <a:ext cx="3599219" cy="2766268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767042" y="1631321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ILTAKOULUT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1510662" y="3237747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VUOSIKELLO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173992" y="2963663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STRATEGIAPÄIVÄ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2730828" y="1979455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TULEVAISUUS-</a:t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>
                <a:solidFill>
                  <a:srgbClr val="343C5F"/>
                </a:solidFill>
                <a:latin typeface="+mn-lt"/>
              </a:rPr>
              <a:t>RYHMÄ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1311573" y="2012470"/>
            <a:ext cx="151515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YKV</a:t>
            </a:r>
            <a:r>
              <a:rPr lang="fi-FI" sz="1100" b="1" dirty="0">
                <a:solidFill>
                  <a:srgbClr val="343C5F"/>
                </a:solidFill>
                <a:latin typeface="+mn-lt"/>
              </a:rPr>
              <a:t/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YKN</a:t>
            </a:r>
            <a:r>
              <a:rPr lang="fi-FI" sz="1100" b="1" dirty="0">
                <a:solidFill>
                  <a:srgbClr val="343C5F"/>
                </a:solidFill>
                <a:latin typeface="+mn-lt"/>
              </a:rPr>
              <a:t/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SRK</a:t>
            </a:r>
            <a:r>
              <a:rPr lang="fi-FI" sz="1100" b="1" dirty="0">
                <a:solidFill>
                  <a:srgbClr val="343C5F"/>
                </a:solidFill>
                <a:latin typeface="+mn-lt"/>
              </a:rPr>
              <a:t>-NEUVOSTOT</a:t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>
                <a:solidFill>
                  <a:srgbClr val="343C5F"/>
                </a:solidFill>
                <a:latin typeface="+mn-lt"/>
              </a:rPr>
              <a:t>HSRKY </a:t>
            </a:r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JORY</a:t>
            </a:r>
            <a:endParaRPr lang="fi-FI" sz="1100" b="1" dirty="0">
              <a:solidFill>
                <a:srgbClr val="343C5F"/>
              </a:solidFill>
              <a:latin typeface="+mn-lt"/>
            </a:endParaRPr>
          </a:p>
          <a:p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KHK</a:t>
            </a:r>
            <a:endParaRPr lang="fi-FI" sz="1100" b="1" dirty="0">
              <a:solidFill>
                <a:srgbClr val="343C5F"/>
              </a:solidFill>
              <a:latin typeface="+mn-lt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77" y="6225446"/>
            <a:ext cx="353023" cy="535839"/>
          </a:xfrm>
          <a:prstGeom prst="rect">
            <a:avLst/>
          </a:prstGeom>
        </p:spPr>
      </p:pic>
      <p:sp>
        <p:nvSpPr>
          <p:cNvPr id="17" name="Pyöristetty suorakulmio 16"/>
          <p:cNvSpPr/>
          <p:nvPr/>
        </p:nvSpPr>
        <p:spPr>
          <a:xfrm>
            <a:off x="7326146" y="6308694"/>
            <a:ext cx="755054" cy="434941"/>
          </a:xfrm>
          <a:prstGeom prst="roundRect">
            <a:avLst/>
          </a:prstGeom>
          <a:noFill/>
          <a:ln w="38100">
            <a:solidFill>
              <a:srgbClr val="B917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Pyöristetty suorakulmio 17"/>
          <p:cNvSpPr/>
          <p:nvPr/>
        </p:nvSpPr>
        <p:spPr>
          <a:xfrm>
            <a:off x="6668364" y="6140146"/>
            <a:ext cx="838200" cy="168548"/>
          </a:xfrm>
          <a:prstGeom prst="roundRect">
            <a:avLst/>
          </a:prstGeom>
          <a:noFill/>
          <a:ln w="38100">
            <a:solidFill>
              <a:srgbClr val="343C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Pyöristetty suorakulmio 18"/>
          <p:cNvSpPr/>
          <p:nvPr/>
        </p:nvSpPr>
        <p:spPr>
          <a:xfrm>
            <a:off x="7438828" y="5811227"/>
            <a:ext cx="955554" cy="293620"/>
          </a:xfrm>
          <a:prstGeom prst="roundRect">
            <a:avLst/>
          </a:prstGeom>
          <a:noFill/>
          <a:ln w="38100">
            <a:solidFill>
              <a:srgbClr val="343C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Pyöristetty suorakulmio 19"/>
          <p:cNvSpPr/>
          <p:nvPr/>
        </p:nvSpPr>
        <p:spPr>
          <a:xfrm>
            <a:off x="7326146" y="3403374"/>
            <a:ext cx="807008" cy="288093"/>
          </a:xfrm>
          <a:prstGeom prst="roundRect">
            <a:avLst/>
          </a:prstGeom>
          <a:noFill/>
          <a:ln w="38100">
            <a:solidFill>
              <a:srgbClr val="343C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kstiruutu 22"/>
          <p:cNvSpPr txBox="1"/>
          <p:nvPr/>
        </p:nvSpPr>
        <p:spPr>
          <a:xfrm>
            <a:off x="9915525" y="4031864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latin typeface="+mj-lt"/>
              </a:rPr>
              <a:t>Loppuraportit</a:t>
            </a:r>
            <a:br>
              <a:rPr lang="fi-FI" sz="1200" dirty="0">
                <a:latin typeface="+mj-lt"/>
              </a:rPr>
            </a:br>
            <a:r>
              <a:rPr lang="fi-FI" sz="1200" dirty="0">
                <a:latin typeface="+mj-lt"/>
              </a:rPr>
              <a:t>näyttävät,</a:t>
            </a:r>
            <a:br>
              <a:rPr lang="fi-FI" sz="1200" dirty="0">
                <a:latin typeface="+mj-lt"/>
              </a:rPr>
            </a:br>
            <a:r>
              <a:rPr lang="fi-FI" sz="1200" dirty="0">
                <a:latin typeface="+mj-lt"/>
              </a:rPr>
              <a:t>mitä jää</a:t>
            </a:r>
          </a:p>
        </p:txBody>
      </p:sp>
    </p:spTree>
    <p:extLst>
      <p:ext uri="{BB962C8B-B14F-4D97-AF65-F5344CB8AC3E}">
        <p14:creationId xmlns:p14="http://schemas.microsoft.com/office/powerpoint/2010/main" val="1397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7" grpId="1" animBg="1"/>
      <p:bldP spid="18" grpId="0" animBg="1"/>
      <p:bldP spid="19" grpId="0" animBg="1"/>
      <p:bldP spid="20" grpId="0" animBg="1"/>
      <p:bldP spid="23" grpId="0"/>
    </p:bldLst>
  </p:timing>
</p:sld>
</file>

<file path=ppt/theme/theme1.xml><?xml version="1.0" encoding="utf-8"?>
<a:theme xmlns:a="http://schemas.openxmlformats.org/drawingml/2006/main" name="esityspohja">
  <a:themeElements>
    <a:clrScheme name="Kirkko Helsingissä">
      <a:dk1>
        <a:srgbClr val="000000"/>
      </a:dk1>
      <a:lt1>
        <a:srgbClr val="FFFFFF"/>
      </a:lt1>
      <a:dk2>
        <a:srgbClr val="005293"/>
      </a:dk2>
      <a:lt2>
        <a:srgbClr val="93B1CB"/>
      </a:lt2>
      <a:accent1>
        <a:srgbClr val="722EA5"/>
      </a:accent1>
      <a:accent2>
        <a:srgbClr val="5B8F22"/>
      </a:accent2>
      <a:accent3>
        <a:srgbClr val="AA272F"/>
      </a:accent3>
      <a:accent4>
        <a:srgbClr val="FDC82F"/>
      </a:accent4>
      <a:accent5>
        <a:srgbClr val="AD80D0"/>
      </a:accent5>
      <a:accent6>
        <a:srgbClr val="C8E59A"/>
      </a:accent6>
      <a:hlink>
        <a:srgbClr val="CC4DC3"/>
      </a:hlink>
      <a:folHlink>
        <a:srgbClr val="722EA5"/>
      </a:folHlink>
    </a:clrScheme>
    <a:fontScheme name="Sivistys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pohja" id="{66B4C05E-E625-4B4A-90AD-7D9C0C0AF16E}" vid="{5C33D8AC-3FD4-4C16-B0B7-AA81DE050AA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BE554D599FC60439FAC16284D3223A3" ma:contentTypeVersion="13" ma:contentTypeDescription="Luo uusi asiakirja." ma:contentTypeScope="" ma:versionID="6fb6f601b2f6c30a91f50ba4af0ebde5">
  <xsd:schema xmlns:xsd="http://www.w3.org/2001/XMLSchema" xmlns:xs="http://www.w3.org/2001/XMLSchema" xmlns:p="http://schemas.microsoft.com/office/2006/metadata/properties" xmlns:ns3="a8a818fd-06b8-41f3-893d-e5070d05173b" xmlns:ns4="df9ed15b-3873-4c07-8a1f-321360d02b32" targetNamespace="http://schemas.microsoft.com/office/2006/metadata/properties" ma:root="true" ma:fieldsID="62d9d37b1e83747f3eee1f9384cf307f" ns3:_="" ns4:_="">
    <xsd:import namespace="a8a818fd-06b8-41f3-893d-e5070d05173b"/>
    <xsd:import namespace="df9ed15b-3873-4c07-8a1f-321360d02b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818fd-06b8-41f3-893d-e5070d051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ed15b-3873-4c07-8a1f-321360d02b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CE5FDA-0AC8-419D-89CB-959F7FEB06F2}">
  <ds:schemaRefs>
    <ds:schemaRef ds:uri="http://schemas.microsoft.com/office/2006/metadata/properties"/>
    <ds:schemaRef ds:uri="df9ed15b-3873-4c07-8a1f-321360d02b3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a8a818fd-06b8-41f3-893d-e5070d05173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7B62EFC-C8EA-4D38-8A90-8E9C1DCE0D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a818fd-06b8-41f3-893d-e5070d05173b"/>
    <ds:schemaRef ds:uri="df9ed15b-3873-4c07-8a1f-321360d02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0B2FF0-7863-4F4E-AA85-2201F4EFB8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4356</TotalTime>
  <Words>604</Words>
  <Application>Microsoft Office PowerPoint</Application>
  <PresentationFormat>Laajakuva</PresentationFormat>
  <Paragraphs>185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ＭＳ Ｐゴシック</vt:lpstr>
      <vt:lpstr>Arial</vt:lpstr>
      <vt:lpstr>Arial,Sans-Serif</vt:lpstr>
      <vt:lpstr>Calibri</vt:lpstr>
      <vt:lpstr>Georgia</vt:lpstr>
      <vt:lpstr>esityspohja</vt:lpstr>
      <vt:lpstr>Jatkuva strategiaprosessi – Rohkeasti yhdessä</vt:lpstr>
      <vt:lpstr>Mitä tavoitellaan?</vt:lpstr>
      <vt:lpstr>Missä mennään nyt?</vt:lpstr>
      <vt:lpstr>Mitä tulossa 2021?</vt:lpstr>
      <vt:lpstr>Seurakuntien strategiat ja strategiaprosessit</vt:lpstr>
      <vt:lpstr>Keskeistä seurakuntien strategioissa, ensimmäisiä nostoja (tarkennetaan)</vt:lpstr>
      <vt:lpstr>Valtuuston iltakoulun työpajat</vt:lpstr>
      <vt:lpstr>PowerPoint-esitys</vt:lpstr>
      <vt:lpstr>PowerPoint-esitys</vt:lpstr>
    </vt:vector>
  </TitlesOfParts>
  <Company>Helsingin seurakuntayhtymä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Salonen Eeva</dc:creator>
  <cp:lastModifiedBy>Linde-Raittinen Anne</cp:lastModifiedBy>
  <cp:revision>30</cp:revision>
  <cp:lastPrinted>2010-07-01T09:32:23Z</cp:lastPrinted>
  <dcterms:created xsi:type="dcterms:W3CDTF">2021-01-25T23:04:28Z</dcterms:created>
  <dcterms:modified xsi:type="dcterms:W3CDTF">2021-03-02T10:38:47Z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0x010100BBE554D599FC60439FAC16284D3223A3</vt:lpwstr>
  </property>
  <property fmtid="{D5CDD505-2E9C-101B-9397-08002B2CF9AE}" pid="3" name="BackOfficeType">
    <vt:lpwstr>growBusiness Solutions</vt:lpwstr>
  </property>
  <property fmtid="{D5CDD505-2E9C-101B-9397-08002B2CF9AE}" pid="4" name="Server">
    <vt:lpwstr>es1d360prod2</vt:lpwstr>
  </property>
  <property fmtid="{D5CDD505-2E9C-101B-9397-08002B2CF9AE}" pid="5" name="Dummy1">
    <vt:lpwstr>off</vt:lpwstr>
  </property>
  <property fmtid="{D5CDD505-2E9C-101B-9397-08002B2CF9AE}" pid="6" name="Dummy2">
    <vt:lpwstr>off</vt:lpwstr>
  </property>
  <property fmtid="{D5CDD505-2E9C-101B-9397-08002B2CF9AE}" pid="7" name="Dummy3">
    <vt:lpwstr>off</vt:lpwstr>
  </property>
  <property fmtid="{D5CDD505-2E9C-101B-9397-08002B2CF9AE}" pid="8" name="Dummy4">
    <vt:lpwstr>off</vt:lpwstr>
  </property>
  <property fmtid="{D5CDD505-2E9C-101B-9397-08002B2CF9AE}" pid="9" name="Protocol">
    <vt:lpwstr>off</vt:lpwstr>
  </property>
  <property fmtid="{D5CDD505-2E9C-101B-9397-08002B2CF9AE}" pid="10" name="Site">
    <vt:lpwstr>/locator.aspx</vt:lpwstr>
  </property>
  <property fmtid="{D5CDD505-2E9C-101B-9397-08002B2CF9AE}" pid="11" name="FileID">
    <vt:lpwstr>356074</vt:lpwstr>
  </property>
  <property fmtid="{D5CDD505-2E9C-101B-9397-08002B2CF9AE}" pid="12" name="VerID">
    <vt:lpwstr>0</vt:lpwstr>
  </property>
  <property fmtid="{D5CDD505-2E9C-101B-9397-08002B2CF9AE}" pid="13" name="FilePath">
    <vt:lpwstr>\\ES1D360PROD2\360users\work\resurssi\za024560</vt:lpwstr>
  </property>
  <property fmtid="{D5CDD505-2E9C-101B-9397-08002B2CF9AE}" pid="14" name="FileName">
    <vt:lpwstr>514_2021_2 Jatkuvasta strategiaprosessista helmi 2021 356074_279625_0.PPTX</vt:lpwstr>
  </property>
  <property fmtid="{D5CDD505-2E9C-101B-9397-08002B2CF9AE}" pid="15" name="FullFileName">
    <vt:lpwstr>\\ES1D360PROD2\360users\work\resurssi\za024560\514_2021_2 Jatkuvasta strategiaprosessista helmi 2021 356074_279625_0.PPTX</vt:lpwstr>
  </property>
</Properties>
</file>